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420" r:id="rId3"/>
    <p:sldId id="421" r:id="rId4"/>
    <p:sldId id="423" r:id="rId5"/>
    <p:sldId id="422" r:id="rId6"/>
    <p:sldId id="445" r:id="rId7"/>
    <p:sldId id="448" r:id="rId8"/>
    <p:sldId id="447" r:id="rId9"/>
    <p:sldId id="425" r:id="rId10"/>
    <p:sldId id="426" r:id="rId11"/>
    <p:sldId id="414" r:id="rId12"/>
    <p:sldId id="261" r:id="rId13"/>
    <p:sldId id="378" r:id="rId14"/>
    <p:sldId id="379" r:id="rId15"/>
    <p:sldId id="381" r:id="rId16"/>
    <p:sldId id="416" r:id="rId17"/>
    <p:sldId id="410" r:id="rId18"/>
    <p:sldId id="455" r:id="rId19"/>
    <p:sldId id="392" r:id="rId20"/>
    <p:sldId id="453" r:id="rId21"/>
    <p:sldId id="419" r:id="rId22"/>
    <p:sldId id="454" r:id="rId23"/>
    <p:sldId id="418" r:id="rId24"/>
    <p:sldId id="456" r:id="rId25"/>
    <p:sldId id="458" r:id="rId26"/>
    <p:sldId id="417" r:id="rId27"/>
    <p:sldId id="398" r:id="rId28"/>
    <p:sldId id="427" r:id="rId29"/>
    <p:sldId id="385" r:id="rId30"/>
    <p:sldId id="368" r:id="rId31"/>
    <p:sldId id="449" r:id="rId32"/>
    <p:sldId id="429" r:id="rId33"/>
    <p:sldId id="409" r:id="rId34"/>
    <p:sldId id="434" r:id="rId35"/>
    <p:sldId id="450" r:id="rId36"/>
    <p:sldId id="431" r:id="rId37"/>
    <p:sldId id="452" r:id="rId38"/>
    <p:sldId id="44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/>
    <p:restoredTop sz="87211"/>
  </p:normalViewPr>
  <p:slideViewPr>
    <p:cSldViewPr snapToGrid="0" snapToObjects="1">
      <p:cViewPr varScale="1">
        <p:scale>
          <a:sx n="108" d="100"/>
          <a:sy n="108" d="100"/>
        </p:scale>
        <p:origin x="2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AED9-6F97-DC4C-81AA-A64660988D05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1F64E-5A15-D04A-A9D9-3212EBAC3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Last Edited March 21, 2020 @ 9:03 am</a:t>
            </a:r>
          </a:p>
          <a:p>
            <a:endParaRPr lang="en-US" b="0" dirty="0"/>
          </a:p>
          <a:p>
            <a:r>
              <a:rPr lang="en-US" b="1" dirty="0"/>
              <a:t>Number of hypertext links = ~40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0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Frequently the Imperial System of Units and United States Customary Units are thought of as the same; they aren’t.</a:t>
            </a:r>
          </a:p>
          <a:p>
            <a:r>
              <a:rPr lang="en-US" b="1" dirty="0"/>
              <a:t>1 imperial gallon = 1.2 US gallons (Canada until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8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metrication of Canada took place in 1975-1985.  Still some carry-over to the Imperial System</a:t>
            </a:r>
          </a:p>
          <a:p>
            <a:r>
              <a:rPr lang="en-US" b="1" dirty="0"/>
              <a:t>The far right link references a 216 pp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1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 imperial gallon = 1.2 US gallons (Canada until 1975 to 1985)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U.K. has used the metric system since 1965, but… not for distances, speed, and liquid quantities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Mars Orbiter lost because of errors in translating U.S. units to metric.</a:t>
            </a:r>
          </a:p>
          <a:p>
            <a:r>
              <a:rPr lang="en-US" b="1" dirty="0"/>
              <a:t>Air Canada disaster is known as the “Gimli Glider” as it ran out of fuel over the town of Gimli, Manitoba </a:t>
            </a:r>
          </a:p>
          <a:p>
            <a:r>
              <a:rPr lang="en-US" b="1" dirty="0"/>
              <a:t>Loaded pounds of fuel instead of kilograms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9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6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299,792,458 m/s = 186,282 miles/hour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There are 40 isotopes of Cs, 133 is the only one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00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Into the world of quantum mechanics</a:t>
            </a:r>
          </a:p>
          <a:p>
            <a:r>
              <a:rPr lang="en-US" b="1" dirty="0"/>
              <a:t>A GPS needs signals from 4 satellites to determine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16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CC2C-6506-49D5-9BDA-86B5A1F58B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At NIST, just off highway 270 in Gaithersburg, Maryland</a:t>
            </a:r>
          </a:p>
          <a:p>
            <a:pPr eaLnBrk="1" hangingPunct="1"/>
            <a:r>
              <a:rPr lang="en-US" b="1" dirty="0"/>
              <a:t>The standard kg in Paris has lost about 50 micrograms over 120 years (billionths of a kilogram)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1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33 zeros preceding 662…</a:t>
            </a:r>
          </a:p>
          <a:p>
            <a:r>
              <a:rPr lang="en-US" b="1" dirty="0"/>
              <a:t>In E = mc^2, E in in joules, m in kg and c in meters/second</a:t>
            </a:r>
          </a:p>
          <a:p>
            <a:r>
              <a:rPr lang="en-US" b="1" dirty="0"/>
              <a:t>Planck’s constant can be thought of as the energy of a photon</a:t>
            </a:r>
          </a:p>
          <a:p>
            <a:r>
              <a:rPr lang="en-US" b="1" dirty="0"/>
              <a:t>Accuracy of Planck’s constant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</a:t>
            </a:r>
            <a:r>
              <a:rPr lang="en-US" b="1" dirty="0">
                <a:effectLst/>
              </a:rPr>
              <a:t> 10 parts per billion in measurement</a:t>
            </a:r>
            <a:endParaRPr lang="en-US" b="1" dirty="0"/>
          </a:p>
          <a:p>
            <a:r>
              <a:rPr lang="en-US" b="1" dirty="0"/>
              <a:t>s = seconds</a:t>
            </a:r>
          </a:p>
          <a:p>
            <a:r>
              <a:rPr lang="en-US" b="1" dirty="0"/>
              <a:t>m = meter</a:t>
            </a:r>
          </a:p>
          <a:p>
            <a:r>
              <a:rPr lang="en-US" b="1" dirty="0"/>
              <a:t>Ultraviolet light has a higher frequency than visible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9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CC2C-6506-49D5-9BDA-86B5A1F58B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Note the watch band</a:t>
            </a:r>
          </a:p>
        </p:txBody>
      </p:sp>
    </p:spTree>
    <p:extLst>
      <p:ext uri="{BB962C8B-B14F-4D97-AF65-F5344CB8AC3E}">
        <p14:creationId xmlns:p14="http://schemas.microsoft.com/office/powerpoint/2010/main" val="259920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 Boltzmann constant has terms of energy and temperature</a:t>
            </a:r>
          </a:p>
          <a:p>
            <a:r>
              <a:rPr lang="en-US" b="1" dirty="0"/>
              <a:t>Boltzmann constant relates kinetic energy to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50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 atm =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101,325 Pa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= N/m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Newton is 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= kg/m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3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73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Ampere = 1 coulomb per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94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 has 16 significant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48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1973, beacons at lighthouses were described in terms of candlepower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9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4766B-1E5F-4EB9-AD82-242EC8967BB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There are 2 radians in a circle (360 degrees); 1 radian = 180 degrees</a:t>
            </a:r>
          </a:p>
        </p:txBody>
      </p:sp>
    </p:spTree>
    <p:extLst>
      <p:ext uri="{BB962C8B-B14F-4D97-AF65-F5344CB8AC3E}">
        <p14:creationId xmlns:p14="http://schemas.microsoft.com/office/powerpoint/2010/main" val="1804330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540 x 10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Hz is  540 nm (nanometers); a yellowish green light that humans see very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7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42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49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8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Interferometry used to measure the dimensions of the Si sphere</a:t>
            </a:r>
          </a:p>
          <a:p>
            <a:r>
              <a:rPr lang="en-US" b="1" dirty="0"/>
              <a:t>Purity:  Greatest impurity is Cu, 1 Cu atom to 3 billion atoms Si</a:t>
            </a:r>
          </a:p>
          <a:p>
            <a:r>
              <a:rPr lang="en-US" b="1" dirty="0"/>
              <a:t>Spherical?  Expanded to size of earth, deepest ocean to highest mountain 3-5 meters (10-15 feet)</a:t>
            </a:r>
          </a:p>
          <a:p>
            <a:r>
              <a:rPr lang="en-US" b="1" dirty="0"/>
              <a:t>There are 23 isotopes of Si.  Three are stable:  28 (92.2%), 29 (4.7%), and 30 (3.1%)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3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CC2C-6506-49D5-9BDA-86B5A1F58BE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42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CODADA reference is 1605 pp. long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CODATA is the Committee on Data of the International Science Council 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9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CC2C-6506-49D5-9BDA-86B5A1F58BE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1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state of Indiana tried to legislate  Pi to be 3.2 in – in 1897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General Conference on Weights and Measures (CGPM)* 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A committee of the Bureau International des </a:t>
            </a:r>
            <a:r>
              <a:rPr lang="en-US" sz="1200" b="1" dirty="0" err="1"/>
              <a:t>Poids</a:t>
            </a:r>
            <a:r>
              <a:rPr lang="en-US" sz="1200" b="1" dirty="0"/>
              <a:t> et </a:t>
            </a:r>
            <a:r>
              <a:rPr lang="en-US" sz="1200" b="1" dirty="0" err="1"/>
              <a:t>Mesures</a:t>
            </a:r>
            <a:r>
              <a:rPr lang="en-US" sz="1200" b="1" dirty="0"/>
              <a:t>—established by the </a:t>
            </a:r>
            <a:r>
              <a:rPr lang="en-US" sz="1200" b="1" dirty="0" err="1"/>
              <a:t>Metre</a:t>
            </a:r>
            <a:r>
              <a:rPr lang="en-US" sz="1200" b="1" dirty="0"/>
              <a:t> Convention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4766B-1E5F-4EB9-AD82-242EC8967B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62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5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Gravity on the moon is about 1/6</a:t>
            </a:r>
            <a:r>
              <a:rPr lang="en-US" b="1" baseline="30000" dirty="0"/>
              <a:t>th</a:t>
            </a:r>
            <a:r>
              <a:rPr lang="en-US" b="1" dirty="0"/>
              <a:t> that of the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5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1F64E-5A15-D04A-A9D9-3212EBAC3D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45471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91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4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9124-048C-DA43-83D4-1639D3C9403C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6350"/>
            <a:ext cx="9143999" cy="501650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 w="28575" cmpd="sng">
            <a:solidFill>
              <a:srgbClr val="990000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F05-025E-F94F-923C-DF797F595630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9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1417638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935C-3E8A-7B4B-8981-C6F8C9D86E06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9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53200" y="0"/>
            <a:ext cx="2590799" cy="6858000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7242-900F-3A4F-84C9-E80AB85D0E95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9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21408"/>
            <a:ext cx="9143999" cy="1636591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5830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5653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76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1417638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465D-ED1A-F448-81EC-DC6513E8329C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93428"/>
            <a:ext cx="9143999" cy="3355501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15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9135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3631-7682-5E4C-9B07-8E7B2467707C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1417638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916F-F68F-7944-8803-28C6C7251A8E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9" cy="1417638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E4AC-2F4A-FF43-84F4-2752E097B9DA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17638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EAC-5B8D-B140-8B68-CAEE8D392C3D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4270-3AD5-054D-8716-D8164AE4F4E1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0"/>
            <a:ext cx="3008313" cy="6858000"/>
          </a:xfrm>
          <a:prstGeom prst="rect">
            <a:avLst/>
          </a:prstGeom>
          <a:solidFill>
            <a:srgbClr val="99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1747-DEAC-2448-8DA2-78700C079C84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A37A-8D36-F842-9530-BFEF97B3CA65}" type="datetime1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DBAB-91A8-3543-9486-6EDB3711D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tau.ac.il/~tsirel/dump/Static/knowino.org/wiki/U.S-2.html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pm.org/en/measurement-units/" TargetMode="External"/><Relationship Id="rId5" Type="http://schemas.openxmlformats.org/officeDocument/2006/relationships/hyperlink" Target="https://en.wikipedia.org/wiki/Imperial_units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utils/common/pdf/si-brochure/SI-Brochure-9-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ipm.org/utils/common/pdf/si-brochure/SI-Brochure-9-concise-EN.pdf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s_Climate_Orbiter#Encounter_with_Ma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en.wikipedia.org/wiki/Gimli_Glider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usma.org/laws-and-bills/mendenhall-ord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t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Speed_of_light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ps.gov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gps.gov/systems/gps/performance/accurac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scovermagazine.com/the-sciences/why-1-second-is-1-second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scientificamerican.com/article/how-does-one-arrive-at-th/" TargetMode="External"/><Relationship Id="rId9" Type="http://schemas.openxmlformats.org/officeDocument/2006/relationships/hyperlink" Target="https://www.youtube.com/watch?v=FU_pY2sTwT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kilogram/kilogram-mass-and-plancks-constant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verge.com/2018/11/13/18087002/kilogram-new-definition-kg-metric-unit-ipk-measurement" TargetMode="External"/><Relationship Id="rId5" Type="http://schemas.openxmlformats.org/officeDocument/2006/relationships/hyperlink" Target="https://onlinelibrary.wiley.com/doi/pdf/10.1002/andp.201300733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kelvin-introduc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Boltzmann_constant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ampere-introducti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candel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Steradian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ndel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topics/engineering/luminous-intensity" TargetMode="External"/><Relationship Id="rId5" Type="http://schemas.openxmlformats.org/officeDocument/2006/relationships/hyperlink" Target="https://www.nist.gov/si-redefinition/candela" TargetMode="Externa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redefining-mol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cen.acs.org/analytical-chemistry/New-definitions-kilogram-mole/96/web/2018/11" TargetMode="External"/><Relationship Id="rId7" Type="http://schemas.openxmlformats.org/officeDocument/2006/relationships/hyperlink" Target="https://www.ptb.de/cms/en/research-development/research-on-the-new-si/ptb-experiment/the-kilogram-and-the-mole-counting-atom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yalsocietypublishing.org/doi/10.1098/rsta.2011.0222" TargetMode="External"/><Relationship Id="rId5" Type="http://schemas.openxmlformats.org/officeDocument/2006/relationships/hyperlink" Target="https://iopscience.iop.org/article/10.1088/1681-7575/ab1fae/pdf" TargetMode="External"/><Relationship Id="rId10" Type="http://schemas.openxmlformats.org/officeDocument/2006/relationships/hyperlink" Target="https://maas.museum/inside-the-collection/2017/07/12/a-perfect-silicon-sphere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_e1wITe_ig" TargetMode="External"/><Relationship Id="rId13" Type="http://schemas.openxmlformats.org/officeDocument/2006/relationships/hyperlink" Target="https://nvlpubs.nist.gov/nistpubs/SpecialPublications/NIST.SP.330-2019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_ePadt2Dx60" TargetMode="External"/><Relationship Id="rId12" Type="http://schemas.openxmlformats.org/officeDocument/2006/relationships/hyperlink" Target="https://en.wikipedia.org/wiki/2019_redefinition_of_the_SI_base_unit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gimwAPQbHOw" TargetMode="External"/><Relationship Id="rId11" Type="http://schemas.openxmlformats.org/officeDocument/2006/relationships/hyperlink" Target="https://www.nist.gov/si-redefinition/introduction-redefining-worlds-measurement-system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watch?v=_TCxg8b4NDo" TargetMode="External"/><Relationship Id="rId4" Type="http://schemas.openxmlformats.org/officeDocument/2006/relationships/hyperlink" Target="https://physics.nist.gov/cuu/Constants/codata.pdf" TargetMode="External"/><Relationship Id="rId9" Type="http://schemas.openxmlformats.org/officeDocument/2006/relationships/hyperlink" Target="https://www.youtube.com/watch?v=Apo5L0vRjD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bipm.org/en/measurement-uni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72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SI Units—Who Cares?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(Why Does It Matter?)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496" y="4767109"/>
            <a:ext cx="6400800" cy="1752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Lorrin R. Garson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OPCUG &amp; PATACS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March 21, 2020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FC755-58CA-524D-965C-94AA77D2B516}"/>
              </a:ext>
            </a:extLst>
          </p:cNvPr>
          <p:cNvSpPr txBox="1"/>
          <p:nvPr/>
        </p:nvSpPr>
        <p:spPr>
          <a:xfrm>
            <a:off x="457200" y="6400800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2020 Lorrin R. Garson</a:t>
            </a:r>
          </a:p>
        </p:txBody>
      </p:sp>
    </p:spTree>
    <p:extLst>
      <p:ext uri="{BB962C8B-B14F-4D97-AF65-F5344CB8AC3E}">
        <p14:creationId xmlns:p14="http://schemas.microsoft.com/office/powerpoint/2010/main" val="40291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Difference Between Weight and Mass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9145-CE15-FB49-92EB-D05E2DD6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078CD-D922-C34D-834F-83A37911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3" y="1884611"/>
            <a:ext cx="3003550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C087C-254E-5646-8970-08CB6EBF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83" y="1922921"/>
            <a:ext cx="3003550" cy="2038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A030C-5C50-A047-B520-82BFDFF8E7C6}"/>
              </a:ext>
            </a:extLst>
          </p:cNvPr>
          <p:cNvSpPr txBox="1"/>
          <p:nvPr/>
        </p:nvSpPr>
        <p:spPr>
          <a:xfrm>
            <a:off x="1326863" y="4149515"/>
            <a:ext cx="223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on the earth…</a:t>
            </a:r>
          </a:p>
          <a:p>
            <a:r>
              <a:rPr lang="en-US" dirty="0"/>
              <a:t>1 lb. or 0.453592 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CF75A-DD3B-7A4A-976E-57D386D32400}"/>
              </a:ext>
            </a:extLst>
          </p:cNvPr>
          <p:cNvSpPr txBox="1"/>
          <p:nvPr/>
        </p:nvSpPr>
        <p:spPr>
          <a:xfrm>
            <a:off x="5467797" y="4149515"/>
            <a:ext cx="235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on the moon…</a:t>
            </a:r>
          </a:p>
          <a:p>
            <a:r>
              <a:rPr lang="en-US" dirty="0"/>
              <a:t>0.165 lb.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35D02-7BF5-FE43-9827-EDD4AA10B71B}"/>
              </a:ext>
            </a:extLst>
          </p:cNvPr>
          <p:cNvSpPr txBox="1"/>
          <p:nvPr/>
        </p:nvSpPr>
        <p:spPr>
          <a:xfrm>
            <a:off x="407502" y="5164647"/>
            <a:ext cx="741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mass of the cheese is 0.453592 kg anywhere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D2395-9AA9-2A48-9700-904B0F36CBD9}"/>
              </a:ext>
            </a:extLst>
          </p:cNvPr>
          <p:cNvSpPr txBox="1"/>
          <p:nvPr/>
        </p:nvSpPr>
        <p:spPr>
          <a:xfrm>
            <a:off x="419694" y="5594408"/>
            <a:ext cx="688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Weight is a function of gravity—mass is not</a:t>
            </a:r>
          </a:p>
        </p:txBody>
      </p:sp>
    </p:spTree>
    <p:extLst>
      <p:ext uri="{BB962C8B-B14F-4D97-AF65-F5344CB8AC3E}">
        <p14:creationId xmlns:p14="http://schemas.microsoft.com/office/powerpoint/2010/main" val="5868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Little Strangeness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B8992-B741-7F49-B5B6-3CA1256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FB148-50DB-3B48-BC28-3D447ABD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" y="1624012"/>
            <a:ext cx="2275840" cy="1537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04476-E6AC-DC40-BDA1-642A0A08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91" y="3393212"/>
            <a:ext cx="1254760" cy="1696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5FAA8-7B96-284D-8345-374ECF910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1" y="5233988"/>
            <a:ext cx="1885950" cy="1303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155" y="1624012"/>
            <a:ext cx="5266459" cy="6411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Height of horses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8F1F14-CECE-A24F-8936-4211975029E3}"/>
              </a:ext>
            </a:extLst>
          </p:cNvPr>
          <p:cNvSpPr txBox="1">
            <a:spLocks/>
          </p:cNvSpPr>
          <p:nvPr/>
        </p:nvSpPr>
        <p:spPr>
          <a:xfrm>
            <a:off x="2975155" y="3246908"/>
            <a:ext cx="4900878" cy="6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0"/>
              </a:spcBef>
              <a:buNone/>
            </a:pPr>
            <a:r>
              <a:rPr lang="en-US" dirty="0"/>
              <a:t>Weight of people in the UK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91AE2C-0349-6F43-B8D5-DADD04A80CEB}"/>
              </a:ext>
            </a:extLst>
          </p:cNvPr>
          <p:cNvSpPr txBox="1">
            <a:spLocks/>
          </p:cNvSpPr>
          <p:nvPr/>
        </p:nvSpPr>
        <p:spPr>
          <a:xfrm>
            <a:off x="2975155" y="5233988"/>
            <a:ext cx="4484303" cy="6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Weight of diamond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F86C33-D9FC-1F46-AC8C-5DF212613DCF}"/>
              </a:ext>
            </a:extLst>
          </p:cNvPr>
          <p:cNvSpPr txBox="1">
            <a:spLocks/>
          </p:cNvSpPr>
          <p:nvPr/>
        </p:nvSpPr>
        <p:spPr>
          <a:xfrm>
            <a:off x="2975155" y="2141354"/>
            <a:ext cx="3658080" cy="6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/>
              <a:t>1 hand = 4 in.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EDC66-A8F0-8148-B9D4-D4C5881C9237}"/>
              </a:ext>
            </a:extLst>
          </p:cNvPr>
          <p:cNvSpPr txBox="1">
            <a:spLocks/>
          </p:cNvSpPr>
          <p:nvPr/>
        </p:nvSpPr>
        <p:spPr>
          <a:xfrm>
            <a:off x="2975155" y="3666153"/>
            <a:ext cx="4900878" cy="6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0"/>
              </a:spcBef>
              <a:buNone/>
            </a:pPr>
            <a:r>
              <a:rPr lang="en-US" dirty="0"/>
              <a:t>1 stone = 14 lbs.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362ED3-8CF2-7D4D-AA7A-9CF8BAAC3D0E}"/>
              </a:ext>
            </a:extLst>
          </p:cNvPr>
          <p:cNvSpPr txBox="1">
            <a:spLocks/>
          </p:cNvSpPr>
          <p:nvPr/>
        </p:nvSpPr>
        <p:spPr>
          <a:xfrm>
            <a:off x="2952015" y="5637085"/>
            <a:ext cx="5119089" cy="6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1 carat = 0.2 g or 0.007 oz.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3EE23A-2CBA-0C48-9D89-4C941CAA3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9631">
            <a:off x="6020494" y="1659950"/>
            <a:ext cx="1545082" cy="997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DB3CA8-287F-FF4E-94B1-738F9BC18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023" y="1471546"/>
            <a:ext cx="419100" cy="270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6DABC6-C391-B248-ABE2-8974FCF8F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480" y="3751043"/>
            <a:ext cx="1838325" cy="765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3C698B-2F94-D44C-BBB8-E42AB9A88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8339">
            <a:off x="7533062" y="4649145"/>
            <a:ext cx="1117600" cy="1913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E00DC2-EA29-E248-9210-3520F6869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563" y="1591272"/>
            <a:ext cx="419100" cy="33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3038D-DE66-4D4F-9348-47B8812B1CD3}"/>
              </a:ext>
            </a:extLst>
          </p:cNvPr>
          <p:cNvSpPr txBox="1"/>
          <p:nvPr/>
        </p:nvSpPr>
        <p:spPr>
          <a:xfrm>
            <a:off x="2971946" y="6270890"/>
            <a:ext cx="384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carat = 0.00705479239… oz</a:t>
            </a:r>
          </a:p>
        </p:txBody>
      </p:sp>
    </p:spTree>
    <p:extLst>
      <p:ext uri="{BB962C8B-B14F-4D97-AF65-F5344CB8AC3E}">
        <p14:creationId xmlns:p14="http://schemas.microsoft.com/office/powerpoint/2010/main" val="1381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Three Systems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0263"/>
          </a:xfrm>
        </p:spPr>
        <p:txBody>
          <a:bodyPr>
            <a:normAutofit/>
          </a:bodyPr>
          <a:lstStyle/>
          <a:p>
            <a:r>
              <a:rPr lang="en-US" sz="3600" dirty="0"/>
              <a:t>United States Customary Units</a:t>
            </a:r>
          </a:p>
          <a:p>
            <a:r>
              <a:rPr lang="en-US" sz="3600" dirty="0"/>
              <a:t>Imperial System of Units</a:t>
            </a:r>
          </a:p>
          <a:p>
            <a:r>
              <a:rPr lang="en-US" sz="3600" dirty="0"/>
              <a:t>International System of Units (SI)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C3BB0-3F83-3649-BBDC-9AA0394BDFD6}"/>
              </a:ext>
            </a:extLst>
          </p:cNvPr>
          <p:cNvSpPr txBox="1"/>
          <p:nvPr/>
        </p:nvSpPr>
        <p:spPr>
          <a:xfrm>
            <a:off x="-207168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1A83140-EC25-6A48-87D5-349D1FF3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449" y="1753460"/>
            <a:ext cx="320802" cy="318516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ADB6D1DC-B620-A74D-B0E1-022DC4C0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710" y="2412652"/>
            <a:ext cx="320802" cy="318516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E8FA618B-6BEF-724D-9092-68BFDF76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21" y="3079242"/>
            <a:ext cx="320802" cy="318516"/>
          </a:xfrm>
          <a:prstGeom prst="rect">
            <a:avLst/>
          </a:prstGeom>
        </p:spPr>
      </p:pic>
      <p:pic>
        <p:nvPicPr>
          <p:cNvPr id="11" name="Picture 10" descr="email.png">
            <a:extLst>
              <a:ext uri="{FF2B5EF4-FFF2-40B4-BE49-F238E27FC236}">
                <a16:creationId xmlns:a16="http://schemas.microsoft.com/office/drawing/2014/main" id="{49F7E4EE-333E-6E48-99B0-FFCFC0613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36001"/>
            <a:ext cx="2270163" cy="25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Who Uses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United States Customary Units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United States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en-US" dirty="0"/>
              <a:t>Canada (sort of) </a:t>
            </a:r>
            <a:r>
              <a:rPr lang="en-US" sz="2000" dirty="0"/>
              <a:t>and the U.K (sort of)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Myanmar (formerly Burma)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Liberia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International System of Units (SI)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</a:rPr>
              <a:t>Everybody else!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AAB94D8-5BA7-C540-BD44-EC600A0F5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115" y="4786884"/>
            <a:ext cx="320802" cy="318516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55817E6B-731E-BA44-B15E-A3A717B82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911" y="4786884"/>
            <a:ext cx="320802" cy="31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33CA7-CB5F-CD42-B321-3210230A8953}"/>
              </a:ext>
            </a:extLst>
          </p:cNvPr>
          <p:cNvSpPr txBox="1"/>
          <p:nvPr/>
        </p:nvSpPr>
        <p:spPr>
          <a:xfrm>
            <a:off x="5928468" y="5124549"/>
            <a:ext cx="2720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 3" pitchFamily="2" charset="2"/>
              </a:rPr>
              <a:t>                       </a:t>
            </a:r>
            <a:r>
              <a:rPr lang="en-US" dirty="0"/>
              <a:t> </a:t>
            </a:r>
            <a:r>
              <a:rPr lang="en-US" dirty="0">
                <a:sym typeface="Wingdings 3" pitchFamily="2" charset="2"/>
              </a:rPr>
              <a:t>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Detailed, authoritative</a:t>
            </a:r>
          </a:p>
          <a:p>
            <a:r>
              <a:rPr lang="en-US" b="1" dirty="0"/>
              <a:t>information about SI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5E789-9964-5E4C-B34C-5B7F8CA1BF7D}"/>
              </a:ext>
            </a:extLst>
          </p:cNvPr>
          <p:cNvSpPr txBox="1"/>
          <p:nvPr/>
        </p:nvSpPr>
        <p:spPr>
          <a:xfrm rot="19361663">
            <a:off x="7610236" y="424990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 </a:t>
            </a:r>
            <a:r>
              <a:rPr lang="en-US" dirty="0"/>
              <a:t>216 pp.</a:t>
            </a:r>
          </a:p>
        </p:txBody>
      </p:sp>
    </p:spTree>
    <p:extLst>
      <p:ext uri="{BB962C8B-B14F-4D97-AF65-F5344CB8AC3E}">
        <p14:creationId xmlns:p14="http://schemas.microsoft.com/office/powerpoint/2010/main" val="24635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Who Uses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Imperial System of Units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Mandated by the British Crown in 1824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Former British colonies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Little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mail3.png">
            <a:extLst>
              <a:ext uri="{FF2B5EF4-FFF2-40B4-BE49-F238E27FC236}">
                <a16:creationId xmlns:a16="http://schemas.microsoft.com/office/drawing/2014/main" id="{6785F1B4-C633-CA45-B5DE-41773327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" y="3863414"/>
            <a:ext cx="2088136" cy="29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Use of the Metric System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Virtually all the sciences</a:t>
            </a:r>
          </a:p>
          <a:p>
            <a:r>
              <a:rPr lang="en-US" sz="3600" dirty="0"/>
              <a:t>Engineering (metric and U.S. Customary Units)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1999: Loss of Mars orbiter ($125 million)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/>
              <a:t> 1983: Air Canada flight ran out of fuel*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Medicine</a:t>
            </a:r>
          </a:p>
          <a:p>
            <a:r>
              <a:rPr lang="en-US" sz="3600" dirty="0"/>
              <a:t>U.S. military</a:t>
            </a:r>
          </a:p>
          <a:p>
            <a:r>
              <a:rPr lang="en-US" sz="3600" dirty="0"/>
              <a:t>Some manufacturing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C693866-5BA4-C441-BEF6-843A5BE6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399" y="3200444"/>
            <a:ext cx="320802" cy="318516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48BDB856-0709-CD48-97A1-A8847F9E2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085" y="3699490"/>
            <a:ext cx="320802" cy="318516"/>
          </a:xfrm>
          <a:prstGeom prst="rect">
            <a:avLst/>
          </a:prstGeom>
        </p:spPr>
      </p:pic>
      <p:pic>
        <p:nvPicPr>
          <p:cNvPr id="9" name="Picture 8" descr="email.png">
            <a:extLst>
              <a:ext uri="{FF2B5EF4-FFF2-40B4-BE49-F238E27FC236}">
                <a16:creationId xmlns:a16="http://schemas.microsoft.com/office/drawing/2014/main" id="{41F39205-E98C-FE48-A8C6-6B67499A7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36001"/>
            <a:ext cx="2270163" cy="2571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9C714-C39C-5543-ACE5-F2A32DE4F714}"/>
              </a:ext>
            </a:extLst>
          </p:cNvPr>
          <p:cNvSpPr txBox="1"/>
          <p:nvPr/>
        </p:nvSpPr>
        <p:spPr>
          <a:xfrm>
            <a:off x="457200" y="6126163"/>
            <a:ext cx="29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*Known as the “Gimli Glider”</a:t>
            </a:r>
          </a:p>
        </p:txBody>
      </p:sp>
    </p:spTree>
    <p:extLst>
      <p:ext uri="{BB962C8B-B14F-4D97-AF65-F5344CB8AC3E}">
        <p14:creationId xmlns:p14="http://schemas.microsoft.com/office/powerpoint/2010/main" val="2094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Mendenhall Order of 1893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8" y="1600200"/>
            <a:ext cx="8229600" cy="4525963"/>
          </a:xfrm>
        </p:spPr>
        <p:txBody>
          <a:bodyPr/>
          <a:lstStyle/>
          <a:p>
            <a:r>
              <a:rPr lang="en-US" dirty="0"/>
              <a:t>April 5, 1893.  Thomas Mendenhall issued “Bulletin No. 26—Fundamental Standards of Length and Mass” (U.S. Coast and Geodetic Survey) </a:t>
            </a:r>
          </a:p>
          <a:p>
            <a:pPr lvl="1"/>
            <a:r>
              <a:rPr lang="en-US" dirty="0"/>
              <a:t>The avoirdupois pound was defined as        2.20462234 lbs. per kilogram</a:t>
            </a:r>
          </a:p>
          <a:p>
            <a:pPr lvl="1"/>
            <a:r>
              <a:rPr lang="en-US" dirty="0"/>
              <a:t> The yard was defined as 3600/3937 of a meter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 3600/3937 yard = 1.0000020002187 meter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mai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68" y="3962400"/>
            <a:ext cx="1806575" cy="2590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9145-CE15-FB49-92EB-D05E2DD6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A92F919A-7083-C346-8187-E7FEB2A33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166" y="3183636"/>
            <a:ext cx="320802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are the Seven Basic SI Units of Measurement?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Length (meter)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Time (second)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Mass (kilogram)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Temperature (°K)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Electric Current (ampere)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Luminosity (candela)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/>
              <a:t>Mole (number of atoms)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 descr="email.png">
            <a:extLst>
              <a:ext uri="{FF2B5EF4-FFF2-40B4-BE49-F238E27FC236}">
                <a16:creationId xmlns:a16="http://schemas.microsoft.com/office/drawing/2014/main" id="{D39B3995-57A4-5542-88EE-71011790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8" y="4162849"/>
            <a:ext cx="2270163" cy="25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Length—The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35"/>
            <a:ext cx="8229600" cy="532853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Symbol </a:t>
            </a:r>
            <a:r>
              <a:rPr lang="en-US" sz="5400" b="1" dirty="0"/>
              <a:t>m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1793: 1/10,000,000 of the distance from the equator to the north pole through Paris 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Until May 20, 2019, the length of a Pt/</a:t>
            </a:r>
            <a:r>
              <a:rPr lang="en-US" sz="3600" dirty="0" err="1"/>
              <a:t>Ir</a:t>
            </a:r>
            <a:r>
              <a:rPr lang="en-US" sz="3600" dirty="0"/>
              <a:t> bar</a:t>
            </a:r>
          </a:p>
          <a:p>
            <a:pPr>
              <a:spcAft>
                <a:spcPts val="1000"/>
              </a:spcAft>
            </a:pPr>
            <a:r>
              <a:rPr lang="en-US" sz="3600" b="1" dirty="0"/>
              <a:t>The speed of light in a vacuum is  299,792,458 m/s (</a:t>
            </a:r>
            <a:r>
              <a:rPr lang="en-US" b="1" dirty="0"/>
              <a:t>±</a:t>
            </a:r>
            <a:r>
              <a:rPr lang="en-US" sz="3600" b="1" dirty="0"/>
              <a:t> 1.1m/s)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The meter is the distance light travels in a vacuum in 1/299,792,458</a:t>
            </a:r>
            <a:r>
              <a:rPr lang="en-US" sz="3600" baseline="30000" dirty="0"/>
              <a:t>th</a:t>
            </a:r>
            <a:r>
              <a:rPr lang="en-US" sz="3600" dirty="0"/>
              <a:t> of a second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For more information see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667CAF0-8434-0A40-8161-A0ADFE65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62" y="5988558"/>
            <a:ext cx="320802" cy="31851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AD68B517-5A76-314F-BC8D-B74099D91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48" y="4354730"/>
            <a:ext cx="320802" cy="318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99D20-6DBD-154D-BA97-3BCE27D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60" y="3733164"/>
            <a:ext cx="3863340" cy="29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Time—The Second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Symbol </a:t>
            </a:r>
            <a:r>
              <a:rPr lang="en-US" sz="5000" b="1" dirty="0"/>
              <a:t>s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When </a:t>
            </a:r>
            <a:r>
              <a:rPr lang="en-US" sz="3600" baseline="30000" dirty="0"/>
              <a:t>133</a:t>
            </a:r>
            <a:r>
              <a:rPr lang="en-US" sz="3600" dirty="0"/>
              <a:t>Cs is bombarded by a laser, a single electron in the outer shell will cycle back and forth between two states*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A second is </a:t>
            </a:r>
            <a:r>
              <a:rPr lang="en-US" sz="3600" u="sng" dirty="0"/>
              <a:t>defined</a:t>
            </a:r>
            <a:r>
              <a:rPr lang="en-US" sz="3600" dirty="0"/>
              <a:t> as 9,192,631,770 cycles between these two states</a:t>
            </a:r>
            <a:endParaRPr lang="en-US" sz="36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2BC2D-94CA-D641-AA8C-35DA67E7178D}"/>
              </a:ext>
            </a:extLst>
          </p:cNvPr>
          <p:cNvSpPr txBox="1"/>
          <p:nvPr/>
        </p:nvSpPr>
        <p:spPr>
          <a:xfrm>
            <a:off x="457200" y="5882323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Known as hyperfine transition</a:t>
            </a:r>
          </a:p>
        </p:txBody>
      </p:sp>
    </p:spTree>
    <p:extLst>
      <p:ext uri="{BB962C8B-B14F-4D97-AF65-F5344CB8AC3E}">
        <p14:creationId xmlns:p14="http://schemas.microsoft.com/office/powerpoint/2010/main" val="4911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Being Forthright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527048"/>
            <a:ext cx="8229600" cy="49831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Information is presented at a “Dick &amp; Jane” level of chemistry, physics and math</a:t>
            </a:r>
          </a:p>
          <a:p>
            <a:pPr>
              <a:spcBef>
                <a:spcPts val="1200"/>
              </a:spcBef>
            </a:pPr>
            <a:r>
              <a:rPr lang="en-US" dirty="0"/>
              <a:t>Full understanding requires a grasp of quantum mechanics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Omitted details results in inaccurate statements</a:t>
            </a:r>
          </a:p>
          <a:p>
            <a:pPr>
              <a:spcBef>
                <a:spcPts val="1200"/>
              </a:spcBef>
            </a:pPr>
            <a:r>
              <a:rPr lang="en-US" dirty="0"/>
              <a:t>In-depth coverage requires a graduate level course in quantum physics or chemistry</a:t>
            </a:r>
          </a:p>
          <a:p>
            <a:pPr>
              <a:spcBef>
                <a:spcPts val="1200"/>
              </a:spcBef>
            </a:pPr>
            <a:r>
              <a:rPr lang="en-US" dirty="0"/>
              <a:t>No condescension is intended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1C276-9EA3-FA45-9C3F-482C2AED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mail1.png">
            <a:extLst>
              <a:ext uri="{FF2B5EF4-FFF2-40B4-BE49-F238E27FC236}">
                <a16:creationId xmlns:a16="http://schemas.microsoft.com/office/drawing/2014/main" id="{D23B7169-56A7-3447-9AFB-40089876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90" y="4467368"/>
            <a:ext cx="1824516" cy="23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Time—The Second </a:t>
            </a:r>
            <a:r>
              <a:rPr lang="en-US" sz="2400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8" y="1580182"/>
            <a:ext cx="8229600" cy="47503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What is a hyperfine transition?</a:t>
            </a:r>
          </a:p>
          <a:p>
            <a:r>
              <a:rPr lang="en-US" sz="3600" dirty="0"/>
              <a:t>Think tuning fork…</a:t>
            </a:r>
          </a:p>
          <a:p>
            <a:r>
              <a:rPr lang="en-US" sz="3600" dirty="0">
                <a:cs typeface="Arial" panose="020B0604020202020204" pitchFamily="34" charset="0"/>
              </a:rPr>
              <a:t>Accuracy of atomic clock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± 1 second in 300 million years* </a:t>
            </a:r>
            <a:endParaRPr lang="en-US" dirty="0"/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3600" dirty="0"/>
              <a:t>GPS (</a:t>
            </a:r>
            <a:r>
              <a:rPr lang="en-US" sz="2600" dirty="0" err="1"/>
              <a:t>Navstar</a:t>
            </a:r>
            <a:r>
              <a:rPr lang="en-US" sz="3600" dirty="0"/>
              <a:t>)—24 satellites with 4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/>
              <a:t>    atomic clocks in each satellite</a:t>
            </a:r>
          </a:p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3600" dirty="0"/>
              <a:t>Position based on </a:t>
            </a:r>
            <a:r>
              <a:rPr lang="en-US" sz="3600" u="sng" dirty="0"/>
              <a:t>time</a:t>
            </a:r>
            <a:r>
              <a:rPr lang="en-US" sz="3600" dirty="0"/>
              <a:t> it takes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/>
              <a:t>    for signals to travel to the GPS</a:t>
            </a:r>
          </a:p>
          <a:p>
            <a:pPr>
              <a:spcBef>
                <a:spcPts val="800"/>
              </a:spcBef>
              <a:spcAft>
                <a:spcPts val="1000"/>
              </a:spcAft>
            </a:pPr>
            <a:r>
              <a:rPr lang="en-US" sz="3600" dirty="0"/>
              <a:t>For more information 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0A25A-A9C9-C443-AD8C-15323CBF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2970">
            <a:off x="6511360" y="2250654"/>
            <a:ext cx="3972560" cy="401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EDFCB6-E53F-BE40-B773-35EC5D44A77A}"/>
              </a:ext>
            </a:extLst>
          </p:cNvPr>
          <p:cNvSpPr txBox="1"/>
          <p:nvPr/>
        </p:nvSpPr>
        <p:spPr>
          <a:xfrm>
            <a:off x="7408973" y="5710019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256 Hz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“C” note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8893250F-2B98-C34C-9032-2377A7738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736" y="5841160"/>
            <a:ext cx="320802" cy="318516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60B77754-5E3B-E04A-BA01-ECCBC793E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801" y="5841160"/>
            <a:ext cx="320802" cy="318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961CD-7741-BE4C-9AE9-6E9F1CD2B374}"/>
              </a:ext>
            </a:extLst>
          </p:cNvPr>
          <p:cNvSpPr txBox="1"/>
          <p:nvPr/>
        </p:nvSpPr>
        <p:spPr>
          <a:xfrm>
            <a:off x="316808" y="6394116"/>
            <a:ext cx="636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300 million years = 9,467,280,000,000,000,000,000,000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A2579-9344-B847-9DE0-1F13DFD7BBB1}"/>
              </a:ext>
            </a:extLst>
          </p:cNvPr>
          <p:cNvSpPr txBox="1"/>
          <p:nvPr/>
        </p:nvSpPr>
        <p:spPr>
          <a:xfrm>
            <a:off x="3185544" y="6973331"/>
            <a:ext cx="440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300 million years = 9.46728 x 10</a:t>
            </a:r>
            <a:r>
              <a:rPr lang="en-US" baseline="30000" dirty="0"/>
              <a:t>24</a:t>
            </a:r>
            <a:r>
              <a:rPr lang="en-US" dirty="0"/>
              <a:t> seconds</a:t>
            </a:r>
          </a:p>
        </p:txBody>
      </p: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9CC4C7B1-1F3B-F04B-8254-95268FFEC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118" y="4026767"/>
            <a:ext cx="320802" cy="318516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7A4F64F4-1A11-B040-B0A3-B1F4D8A46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476" y="4026767"/>
            <a:ext cx="320802" cy="318516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78F833D0-A02D-5C4B-B7B6-FEE50D0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541" y="4026767"/>
            <a:ext cx="320802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099" name="Picture 4" descr="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C7B98-FDF6-7D41-91BE-99D06FA22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50" y="1163320"/>
            <a:ext cx="4610100" cy="460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157FD-F80C-FC46-AD78-F27ADF92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63320"/>
            <a:ext cx="4508500" cy="4603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86F4C1-77DE-B344-9AE2-BE2C515F623B}"/>
              </a:ext>
            </a:extLst>
          </p:cNvPr>
          <p:cNvSpPr txBox="1"/>
          <p:nvPr/>
        </p:nvSpPr>
        <p:spPr>
          <a:xfrm>
            <a:off x="462124" y="216012"/>
            <a:ext cx="821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Standard Kilogram Until May 20, 2019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5AA45-5D01-734A-B1A0-6B735217105F}"/>
              </a:ext>
            </a:extLst>
          </p:cNvPr>
          <p:cNvSpPr txBox="1"/>
          <p:nvPr/>
        </p:nvSpPr>
        <p:spPr>
          <a:xfrm>
            <a:off x="287326" y="5877683"/>
            <a:ext cx="3116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U.S. Kilogram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4B783-64D7-524D-B639-865EFBEA8F3A}"/>
              </a:ext>
            </a:extLst>
          </p:cNvPr>
          <p:cNvSpPr txBox="1"/>
          <p:nvPr/>
        </p:nvSpPr>
        <p:spPr>
          <a:xfrm>
            <a:off x="5121454" y="5843710"/>
            <a:ext cx="3493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Patrick Abbott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“Keeper of the Kilo”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27F6FB8-93FA-B948-9F34-76272C8572AF}"/>
              </a:ext>
            </a:extLst>
          </p:cNvPr>
          <p:cNvSpPr/>
          <p:nvPr/>
        </p:nvSpPr>
        <p:spPr>
          <a:xfrm>
            <a:off x="7424928" y="1575793"/>
            <a:ext cx="1719072" cy="612648"/>
          </a:xfrm>
          <a:prstGeom prst="wedgeEllipseCallout">
            <a:avLst>
              <a:gd name="adj1" fmla="val -100482"/>
              <a:gd name="adj2" fmla="val 16374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Oops!</a:t>
            </a:r>
          </a:p>
        </p:txBody>
      </p:sp>
    </p:spTree>
    <p:extLst>
      <p:ext uri="{BB962C8B-B14F-4D97-AF65-F5344CB8AC3E}">
        <p14:creationId xmlns:p14="http://schemas.microsoft.com/office/powerpoint/2010/main" val="16025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Mass—The Kilogram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128"/>
            <a:ext cx="8229600" cy="47396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Symbol </a:t>
            </a:r>
            <a:r>
              <a:rPr lang="en-US" sz="5400" b="1" dirty="0"/>
              <a:t>kg</a:t>
            </a:r>
          </a:p>
          <a:p>
            <a:pPr>
              <a:spcAft>
                <a:spcPts val="1000"/>
              </a:spcAft>
            </a:pPr>
            <a:r>
              <a:rPr lang="en-US" dirty="0"/>
              <a:t>The kilogram is expressed in terms of Planck’s constant (</a:t>
            </a:r>
            <a:r>
              <a:rPr lang="en-US" u="sng" dirty="0"/>
              <a:t>defined</a:t>
            </a:r>
            <a:r>
              <a:rPr lang="en-US" dirty="0"/>
              <a:t> to have the exact value of         </a:t>
            </a:r>
            <a:r>
              <a:rPr lang="en-US" i="1" dirty="0"/>
              <a:t>h</a:t>
            </a:r>
            <a:r>
              <a:rPr lang="en-US" dirty="0"/>
              <a:t> = 6.62607015 x 10</a:t>
            </a:r>
            <a:r>
              <a:rPr lang="en-US" baseline="30000" dirty="0"/>
              <a:t>–34</a:t>
            </a:r>
            <a:r>
              <a:rPr lang="en-US" dirty="0"/>
              <a:t> J.s)</a:t>
            </a:r>
          </a:p>
          <a:p>
            <a:pPr>
              <a:spcAft>
                <a:spcPts val="1000"/>
              </a:spcAft>
            </a:pPr>
            <a:r>
              <a:rPr lang="en-US" dirty="0"/>
              <a:t>1 joule (J) = 1/3600 of a watt-hour</a:t>
            </a:r>
          </a:p>
          <a:p>
            <a:pPr>
              <a:spcAft>
                <a:spcPts val="1000"/>
              </a:spcAft>
            </a:pPr>
            <a:r>
              <a:rPr lang="en-US" dirty="0"/>
              <a:t>joule = kg.m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</a:p>
          <a:p>
            <a:pPr>
              <a:spcAft>
                <a:spcPts val="1000"/>
              </a:spcAft>
            </a:pPr>
            <a:r>
              <a:rPr lang="en-US" dirty="0"/>
              <a:t>Planck’s constant describes the proportionality of energy of a photon to its frequency</a:t>
            </a:r>
            <a:endParaRPr lang="en-US" baseline="30000" dirty="0"/>
          </a:p>
          <a:p>
            <a:pPr>
              <a:spcAft>
                <a:spcPts val="1000"/>
              </a:spcAft>
            </a:pPr>
            <a:r>
              <a:rPr lang="en-US" dirty="0"/>
              <a:t>For more details see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7262" y="3999624"/>
            <a:ext cx="4356738" cy="365125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(1 kg = 89,875,517,873,681,764 J)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BDC1429-D588-DC48-A041-AD8CCF010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858" y="5536627"/>
            <a:ext cx="320802" cy="318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02FB1-A0B4-904A-AFFD-8803F821E5D4}"/>
              </a:ext>
            </a:extLst>
          </p:cNvPr>
          <p:cNvSpPr txBox="1"/>
          <p:nvPr/>
        </p:nvSpPr>
        <p:spPr>
          <a:xfrm>
            <a:off x="457200" y="6279523"/>
            <a:ext cx="554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0.000000000000000000000000000000000662607015 J.s</a:t>
            </a:r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ECC53D82-2A6A-314C-B52B-B34F77A7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460" y="5536310"/>
            <a:ext cx="320802" cy="31851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51BB3ECE-8539-2342-A1D8-AD4D9701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870" y="5536310"/>
            <a:ext cx="320802" cy="31851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B566D7-C9EC-0149-BB7E-4EFC90869A32}"/>
              </a:ext>
            </a:extLst>
          </p:cNvPr>
          <p:cNvSpPr/>
          <p:nvPr/>
        </p:nvSpPr>
        <p:spPr>
          <a:xfrm>
            <a:off x="4368468" y="2873772"/>
            <a:ext cx="320040" cy="306324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FC7E74-9DCE-384D-AD14-098E3A03A6BF}"/>
              </a:ext>
            </a:extLst>
          </p:cNvPr>
          <p:cNvSpPr/>
          <p:nvPr/>
        </p:nvSpPr>
        <p:spPr>
          <a:xfrm>
            <a:off x="1948356" y="3977464"/>
            <a:ext cx="480060" cy="45948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C68BC-1023-D948-B997-5EE4DDF30A15}"/>
              </a:ext>
            </a:extLst>
          </p:cNvPr>
          <p:cNvSpPr txBox="1"/>
          <p:nvPr/>
        </p:nvSpPr>
        <p:spPr>
          <a:xfrm>
            <a:off x="3418938" y="384841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E= mc</a:t>
            </a:r>
            <a:r>
              <a:rPr lang="en-US" sz="3600" baseline="30000" dirty="0"/>
              <a:t>2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C0E45B-B9BF-F440-AEB9-A0EB29728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576" y="2848751"/>
            <a:ext cx="31242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099" name="Picture 4" descr="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86C86C-A7B1-8143-BBC9-9D4848D0D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542"/>
            <a:ext cx="9144000" cy="4976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B16594-6913-C44E-B679-6C6598015CA8}"/>
              </a:ext>
            </a:extLst>
          </p:cNvPr>
          <p:cNvSpPr txBox="1"/>
          <p:nvPr/>
        </p:nvSpPr>
        <p:spPr>
          <a:xfrm>
            <a:off x="1665915" y="170688"/>
            <a:ext cx="581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Stephan Schlamminger’s Left 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D3469-6E41-4A46-A1FF-3EF1071BF7E3}"/>
              </a:ext>
            </a:extLst>
          </p:cNvPr>
          <p:cNvSpPr txBox="1"/>
          <p:nvPr/>
        </p:nvSpPr>
        <p:spPr>
          <a:xfrm>
            <a:off x="660075" y="6209641"/>
            <a:ext cx="4955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“For all times, for all people”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0E3F9-AC7F-B744-8524-05ED31CE5B96}"/>
              </a:ext>
            </a:extLst>
          </p:cNvPr>
          <p:cNvSpPr txBox="1"/>
          <p:nvPr/>
        </p:nvSpPr>
        <p:spPr>
          <a:xfrm>
            <a:off x="4572000" y="4706112"/>
            <a:ext cx="439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“Planck?  Don’t you mean plank?</a:t>
            </a:r>
          </a:p>
        </p:txBody>
      </p:sp>
    </p:spTree>
    <p:extLst>
      <p:ext uri="{BB962C8B-B14F-4D97-AF65-F5344CB8AC3E}">
        <p14:creationId xmlns:p14="http://schemas.microsoft.com/office/powerpoint/2010/main" val="2268267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Temperature—Kelvin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00199"/>
            <a:ext cx="8457184" cy="512127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Symbol </a:t>
            </a:r>
            <a:r>
              <a:rPr lang="en-US" sz="5000" b="1" dirty="0"/>
              <a:t>K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“Absolute Zero” aka “infinite cold” 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0°K = –273.15 °C = –459.67 °F 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72 °F = 22.22 °C = 295.37 °K 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Kelvin is defined in terms of the Boltzmann constant (1.380649 x 10</a:t>
            </a:r>
            <a:r>
              <a:rPr lang="en-US" baseline="30000" dirty="0"/>
              <a:t>–23</a:t>
            </a:r>
            <a:r>
              <a:rPr lang="en-US" dirty="0"/>
              <a:t> J/K)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For more information see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6AF2DAF-FC8C-6F4B-837C-FED7DC238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211" y="5924294"/>
            <a:ext cx="320802" cy="31851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2EBB15F1-6B32-704E-B2E0-E52DDE1C2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270" y="5209666"/>
            <a:ext cx="320802" cy="318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08AED-C82B-2F41-865B-4FF0E189CAC4}"/>
              </a:ext>
            </a:extLst>
          </p:cNvPr>
          <p:cNvSpPr txBox="1"/>
          <p:nvPr/>
        </p:nvSpPr>
        <p:spPr>
          <a:xfrm>
            <a:off x="7555745" y="4612845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 3" pitchFamily="2" charset="2"/>
              </a:rPr>
              <a:t></a:t>
            </a:r>
            <a:r>
              <a:rPr lang="en-US" sz="4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70019-273C-3C41-B244-88DF1DAC7E40}"/>
              </a:ext>
            </a:extLst>
          </p:cNvPr>
          <p:cNvSpPr txBox="1"/>
          <p:nvPr/>
        </p:nvSpPr>
        <p:spPr>
          <a:xfrm rot="1632264">
            <a:off x="7985130" y="4649420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 3" pitchFamily="2" charset="2"/>
              </a:rPr>
              <a:t></a:t>
            </a:r>
            <a:r>
              <a:rPr lang="en-US" sz="4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3D04B-3308-3C44-9028-E9FE00F46216}"/>
              </a:ext>
            </a:extLst>
          </p:cNvPr>
          <p:cNvSpPr txBox="1"/>
          <p:nvPr/>
        </p:nvSpPr>
        <p:spPr>
          <a:xfrm>
            <a:off x="3667333" y="2068817"/>
            <a:ext cx="542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Coldest attained temperature—He cooled to  0.0001 °K</a:t>
            </a:r>
          </a:p>
        </p:txBody>
      </p:sp>
    </p:spTree>
    <p:extLst>
      <p:ext uri="{BB962C8B-B14F-4D97-AF65-F5344CB8AC3E}">
        <p14:creationId xmlns:p14="http://schemas.microsoft.com/office/powerpoint/2010/main" val="12492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Temperature—Kelvin </a:t>
            </a:r>
            <a:r>
              <a:rPr lang="en-US" sz="2400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CDD35-E283-354C-BDA9-AB610711A0C5}"/>
              </a:ext>
            </a:extLst>
          </p:cNvPr>
          <p:cNvSpPr txBox="1"/>
          <p:nvPr/>
        </p:nvSpPr>
        <p:spPr>
          <a:xfrm>
            <a:off x="2558920" y="4934727"/>
            <a:ext cx="34199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Boltzmann constant </a:t>
            </a:r>
            <a:r>
              <a:rPr lang="en-US" sz="8000" dirty="0">
                <a:sym typeface="Symbol" pitchFamily="2" charset="2"/>
              </a:rPr>
              <a:t></a:t>
            </a:r>
            <a:endParaRPr lang="en-US" sz="8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B146E-E928-2245-9330-FE97097614D5}"/>
              </a:ext>
            </a:extLst>
          </p:cNvPr>
          <p:cNvSpPr txBox="1"/>
          <p:nvPr/>
        </p:nvSpPr>
        <p:spPr>
          <a:xfrm>
            <a:off x="284914" y="2079295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PV =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5F391-F5B1-C94B-8383-BFD5E072A126}"/>
              </a:ext>
            </a:extLst>
          </p:cNvPr>
          <p:cNvSpPr txBox="1"/>
          <p:nvPr/>
        </p:nvSpPr>
        <p:spPr>
          <a:xfrm>
            <a:off x="3072733" y="4156691"/>
            <a:ext cx="3204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PV =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NkT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3527F-2DA4-8D48-B104-B99025FF1338}"/>
              </a:ext>
            </a:extLst>
          </p:cNvPr>
          <p:cNvSpPr txBox="1"/>
          <p:nvPr/>
        </p:nvSpPr>
        <p:spPr>
          <a:xfrm>
            <a:off x="365447" y="1707033"/>
            <a:ext cx="174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</a:t>
            </a:r>
            <a:r>
              <a:rPr lang="en-US" dirty="0"/>
              <a:t> Pressure (atm)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7FA6-E865-8D46-9A29-1B9E85414574}"/>
              </a:ext>
            </a:extLst>
          </p:cNvPr>
          <p:cNvSpPr txBox="1"/>
          <p:nvPr/>
        </p:nvSpPr>
        <p:spPr>
          <a:xfrm>
            <a:off x="901283" y="1959764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</a:t>
            </a:r>
            <a:r>
              <a:rPr lang="en-US" dirty="0"/>
              <a:t> Volume (L)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312F4-E685-C94E-854E-DCEE7ABB958C}"/>
              </a:ext>
            </a:extLst>
          </p:cNvPr>
          <p:cNvSpPr txBox="1"/>
          <p:nvPr/>
        </p:nvSpPr>
        <p:spPr>
          <a:xfrm>
            <a:off x="1010934" y="281597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 (mol) </a:t>
            </a:r>
            <a:r>
              <a:rPr lang="en-US" dirty="0">
                <a:sym typeface="Symbol" pitchFamily="2" charset="2"/>
              </a:rPr>
              <a:t>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AF4D8-A9F4-E349-AA3E-46CBBB8A53DF}"/>
              </a:ext>
            </a:extLst>
          </p:cNvPr>
          <p:cNvSpPr txBox="1"/>
          <p:nvPr/>
        </p:nvSpPr>
        <p:spPr>
          <a:xfrm>
            <a:off x="3444019" y="4940579"/>
            <a:ext cx="1834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atoms </a:t>
            </a:r>
            <a:r>
              <a:rPr lang="en-US" dirty="0">
                <a:sym typeface="Symbol" pitchFamily="2" charset="2"/>
              </a:rPr>
              <a:t></a:t>
            </a:r>
            <a:r>
              <a:rPr lang="en-US" dirty="0"/>
              <a:t> </a:t>
            </a:r>
          </a:p>
          <a:p>
            <a:r>
              <a:rPr lang="en-US" dirty="0"/>
              <a:t>or molecules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4686A-7616-1749-96C2-B1B7A69BB3B5}"/>
              </a:ext>
            </a:extLst>
          </p:cNvPr>
          <p:cNvSpPr txBox="1"/>
          <p:nvPr/>
        </p:nvSpPr>
        <p:spPr>
          <a:xfrm>
            <a:off x="2546674" y="2831989"/>
            <a:ext cx="401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</a:t>
            </a:r>
            <a:r>
              <a:rPr lang="en-US" dirty="0"/>
              <a:t> R = 0.082057366080960 atm-L/mol- °K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A854E0-7D0A-094F-8394-88D4F0E2CEA6}"/>
              </a:ext>
            </a:extLst>
          </p:cNvPr>
          <p:cNvSpPr txBox="1"/>
          <p:nvPr/>
        </p:nvSpPr>
        <p:spPr>
          <a:xfrm>
            <a:off x="3018334" y="1942522"/>
            <a:ext cx="201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</a:t>
            </a:r>
            <a:r>
              <a:rPr lang="en-US" dirty="0"/>
              <a:t> Temperature (°K)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3C458-CEC4-5A40-A545-F214C8A13212}"/>
              </a:ext>
            </a:extLst>
          </p:cNvPr>
          <p:cNvSpPr txBox="1"/>
          <p:nvPr/>
        </p:nvSpPr>
        <p:spPr>
          <a:xfrm>
            <a:off x="5714568" y="4009999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 </a:t>
            </a:r>
            <a:r>
              <a:rPr lang="en-US" dirty="0"/>
              <a:t> Temperature (°K)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1CD6A-1D7C-6F4C-A226-E3D7D5AF8794}"/>
              </a:ext>
            </a:extLst>
          </p:cNvPr>
          <p:cNvSpPr txBox="1"/>
          <p:nvPr/>
        </p:nvSpPr>
        <p:spPr>
          <a:xfrm>
            <a:off x="3176827" y="3812102"/>
            <a:ext cx="160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</a:t>
            </a:r>
            <a:r>
              <a:rPr lang="en-US" dirty="0"/>
              <a:t> Pressure (Pa)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D52176-C1FA-514F-959A-3011BA9526C5}"/>
              </a:ext>
            </a:extLst>
          </p:cNvPr>
          <p:cNvSpPr txBox="1"/>
          <p:nvPr/>
        </p:nvSpPr>
        <p:spPr>
          <a:xfrm>
            <a:off x="3675997" y="4073007"/>
            <a:ext cx="159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2" charset="2"/>
              </a:rPr>
              <a:t></a:t>
            </a:r>
            <a:r>
              <a:rPr lang="en-US" dirty="0"/>
              <a:t> Volume (m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28C93-A4F0-C64D-A8FF-CCB8DA8BD198}"/>
              </a:ext>
            </a:extLst>
          </p:cNvPr>
          <p:cNvSpPr txBox="1"/>
          <p:nvPr/>
        </p:nvSpPr>
        <p:spPr>
          <a:xfrm>
            <a:off x="3699336" y="2254889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Ideal Gas Law</a:t>
            </a:r>
          </a:p>
        </p:txBody>
      </p:sp>
    </p:spTree>
    <p:extLst>
      <p:ext uri="{BB962C8B-B14F-4D97-AF65-F5344CB8AC3E}">
        <p14:creationId xmlns:p14="http://schemas.microsoft.com/office/powerpoint/2010/main" val="3726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LED Light Bulbs and °K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93E61F-1CA2-AF4E-8D1D-C2E87576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196"/>
            <a:ext cx="9144000" cy="31579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50B151-54A7-E640-898C-63CA9A389FCF}"/>
              </a:ext>
            </a:extLst>
          </p:cNvPr>
          <p:cNvSpPr txBox="1"/>
          <p:nvPr/>
        </p:nvSpPr>
        <p:spPr>
          <a:xfrm>
            <a:off x="457200" y="4674733"/>
            <a:ext cx="214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2000K to 3000K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1245D-E280-0445-8988-A12AAFF4ABBC}"/>
              </a:ext>
            </a:extLst>
          </p:cNvPr>
          <p:cNvSpPr txBox="1"/>
          <p:nvPr/>
        </p:nvSpPr>
        <p:spPr>
          <a:xfrm>
            <a:off x="3497731" y="4625175"/>
            <a:ext cx="214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3100K to 4500K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D8727-3F25-CB4D-AF79-61F82149918A}"/>
              </a:ext>
            </a:extLst>
          </p:cNvPr>
          <p:cNvSpPr txBox="1"/>
          <p:nvPr/>
        </p:nvSpPr>
        <p:spPr>
          <a:xfrm>
            <a:off x="6412760" y="4625174"/>
            <a:ext cx="214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4600K to 6500K</a:t>
            </a:r>
          </a:p>
        </p:txBody>
      </p:sp>
    </p:spTree>
    <p:extLst>
      <p:ext uri="{BB962C8B-B14F-4D97-AF65-F5344CB8AC3E}">
        <p14:creationId xmlns:p14="http://schemas.microsoft.com/office/powerpoint/2010/main" val="38201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Electrical Current—The Ampere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357"/>
            <a:ext cx="8554453" cy="51212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Symbol </a:t>
            </a:r>
            <a:r>
              <a:rPr lang="en-US" sz="5000" b="1" dirty="0"/>
              <a:t>A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ampere is based on the amount of electric charge of a single electron (negative) or proton (positive)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 ampere is a measure of the amount of electric charge </a:t>
            </a:r>
            <a:r>
              <a:rPr lang="en-US" sz="3600" i="1" dirty="0"/>
              <a:t>in motion per unit time </a:t>
            </a:r>
            <a:r>
              <a:rPr lang="en-US" sz="3600" dirty="0"/>
              <a:t>― i.e., an electric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4A93866-D6E2-8949-A9ED-30B2D08C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24" y="3472844"/>
            <a:ext cx="320802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Electrical Current—The Ampere </a:t>
            </a:r>
            <a:r>
              <a:rPr lang="en-US" sz="2700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4453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One ampere is the current in which one coulomb (symbol C) of charge travels across a given point in 1 second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 = 6.241509074460762 x 10</a:t>
            </a:r>
            <a:r>
              <a:rPr lang="en-US" sz="3600" baseline="30000" dirty="0"/>
              <a:t>18 </a:t>
            </a:r>
            <a:r>
              <a:rPr lang="en-US" sz="3600" dirty="0"/>
              <a:t>electron charges (e)*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 descr="email.png">
            <a:extLst>
              <a:ext uri="{FF2B5EF4-FFF2-40B4-BE49-F238E27FC236}">
                <a16:creationId xmlns:a16="http://schemas.microsoft.com/office/drawing/2014/main" id="{C45D8DD8-E44B-814B-A4C1-319B19ED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5" y="4105275"/>
            <a:ext cx="2035175" cy="2305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9B9E0-E432-F84A-9A6F-87E71F0C0427}"/>
              </a:ext>
            </a:extLst>
          </p:cNvPr>
          <p:cNvSpPr txBox="1"/>
          <p:nvPr/>
        </p:nvSpPr>
        <p:spPr>
          <a:xfrm>
            <a:off x="554735" y="5995035"/>
            <a:ext cx="64365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* 6,241,509,074,460,762,000 electron charges</a:t>
            </a:r>
          </a:p>
        </p:txBody>
      </p:sp>
    </p:spTree>
    <p:extLst>
      <p:ext uri="{BB962C8B-B14F-4D97-AF65-F5344CB8AC3E}">
        <p14:creationId xmlns:p14="http://schemas.microsoft.com/office/powerpoint/2010/main" val="41212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Luminosity (Light)—Candela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7344" cy="498316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Symbol </a:t>
            </a:r>
            <a:r>
              <a:rPr lang="en-US" sz="5400" b="1" dirty="0"/>
              <a:t>cd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common wax candle emits light with a luminous intensity of roughly one candela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Light intensity is often expressed in lumens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Lumen ≠ candela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 lumen is equal to the </a:t>
            </a:r>
            <a:r>
              <a:rPr lang="en-US" sz="3600" u="sng" dirty="0"/>
              <a:t>amount of light emitted per second</a:t>
            </a:r>
            <a:r>
              <a:rPr lang="en-US" sz="3600" dirty="0"/>
              <a:t> in a solid angle of one steradian from a uniform source of one candela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EB48D457-D0EE-4B4B-97F9-A14CAAC8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28" y="5857113"/>
            <a:ext cx="320802" cy="318516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4C9D155F-3295-2C4F-B8CF-A2A7AC91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98" y="5857113"/>
            <a:ext cx="320802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24012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each city used a different measure of 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every gas station had its own nozzle size or plug for charging electric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every lamp manufacturer had a different size bulb socket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every electrical appliance required a different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B8992-B741-7F49-B5B6-3CA1256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mail1.png">
            <a:extLst>
              <a:ext uri="{FF2B5EF4-FFF2-40B4-BE49-F238E27FC236}">
                <a16:creationId xmlns:a16="http://schemas.microsoft.com/office/drawing/2014/main" id="{0C7B9EC9-3BAB-EF44-8F73-C020518C4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38" y="4516136"/>
            <a:ext cx="1824516" cy="23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7" name="Picture 3" descr="vladstudio_skitrack_1024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12185650" cy="9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Lorrin\Documents\Presentations\OLLI\Presentation at OLLI July 7, 2009; Better Things for Better Living\ALL 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12201525" cy="91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9588CE-2008-4A43-BB67-7252F89CBAB2}"/>
              </a:ext>
            </a:extLst>
          </p:cNvPr>
          <p:cNvSpPr txBox="1">
            <a:spLocks/>
          </p:cNvSpPr>
          <p:nvPr/>
        </p:nvSpPr>
        <p:spPr>
          <a:xfrm>
            <a:off x="609600" y="612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 Steradian</a:t>
            </a: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CD2F1-1F28-B840-BE88-2D620098F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79" y="1786215"/>
            <a:ext cx="4724400" cy="370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47F9D-E6A3-4043-99BF-95E295B92AD1}"/>
              </a:ext>
            </a:extLst>
          </p:cNvPr>
          <p:cNvSpPr txBox="1"/>
          <p:nvPr/>
        </p:nvSpPr>
        <p:spPr>
          <a:xfrm rot="19942486">
            <a:off x="5108449" y="2950883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 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steradian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110F18-598B-7C41-971A-4C6989A8690B}"/>
                  </a:ext>
                </a:extLst>
              </p:cNvPr>
              <p:cNvSpPr txBox="1"/>
              <p:nvPr/>
            </p:nvSpPr>
            <p:spPr>
              <a:xfrm>
                <a:off x="3765988" y="5452607"/>
                <a:ext cx="4857750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sphere has 4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steradians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110F18-598B-7C41-971A-4C6989A86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988" y="5452607"/>
                <a:ext cx="4857750" cy="633571"/>
              </a:xfrm>
              <a:prstGeom prst="rect">
                <a:avLst/>
              </a:prstGeom>
              <a:blipFill>
                <a:blip r:embed="rId6"/>
                <a:stretch>
                  <a:fillRect l="-2089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38A224-D347-C346-B820-1034E692C4DC}"/>
              </a:ext>
            </a:extLst>
          </p:cNvPr>
          <p:cNvSpPr txBox="1"/>
          <p:nvPr/>
        </p:nvSpPr>
        <p:spPr>
          <a:xfrm>
            <a:off x="202287" y="1085774"/>
            <a:ext cx="8795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steradian is equal to the angle at the center of a sphere subtended </a:t>
            </a:r>
          </a:p>
          <a:p>
            <a:r>
              <a:rPr lang="en-US" sz="2400" dirty="0"/>
              <a:t>by a part of the surface equal in </a:t>
            </a:r>
            <a:r>
              <a:rPr lang="en-US" sz="2400" u="sng" dirty="0"/>
              <a:t>area</a:t>
            </a:r>
            <a:r>
              <a:rPr lang="en-US" sz="2400" dirty="0"/>
              <a:t> to the square of the radius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3A5A1-3D9C-1A42-9BE1-BF655CD8A2F2}"/>
              </a:ext>
            </a:extLst>
          </p:cNvPr>
          <p:cNvSpPr txBox="1"/>
          <p:nvPr/>
        </p:nvSpPr>
        <p:spPr>
          <a:xfrm>
            <a:off x="5208112" y="4231075"/>
            <a:ext cx="199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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 = r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560F5-8E35-A94D-A20E-1B9138311509}"/>
              </a:ext>
            </a:extLst>
          </p:cNvPr>
          <p:cNvSpPr txBox="1"/>
          <p:nvPr/>
        </p:nvSpPr>
        <p:spPr>
          <a:xfrm rot="12547316">
            <a:off x="3574612" y="3763933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BCEED-E4B4-0243-A0B7-DCD012532E06}"/>
              </a:ext>
            </a:extLst>
          </p:cNvPr>
          <p:cNvSpPr txBox="1"/>
          <p:nvPr/>
        </p:nvSpPr>
        <p:spPr>
          <a:xfrm rot="1304962">
            <a:off x="1557120" y="3408876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angle 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Luminosity (Light)—Candela </a:t>
            </a:r>
            <a:r>
              <a:rPr lang="en-US" sz="2400" dirty="0">
                <a:solidFill>
                  <a:schemeClr val="bg1"/>
                </a:solidFill>
              </a:rPr>
              <a:t>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16"/>
            <a:ext cx="8229600" cy="4032504"/>
          </a:xfrm>
        </p:spPr>
        <p:txBody>
          <a:bodyPr>
            <a:noAutofit/>
          </a:bodyPr>
          <a:lstStyle/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“One candela is the luminous intensity, in a given direction, of a source that emits monochromatic radiation of frequency 540 × 10</a:t>
            </a:r>
            <a:r>
              <a:rPr lang="en-US" baseline="30000" dirty="0"/>
              <a:t>12</a:t>
            </a:r>
            <a:r>
              <a:rPr lang="en-US" dirty="0"/>
              <a:t> Hz and that has a radiant intensity in that direction of 1/683 </a:t>
            </a:r>
            <a:r>
              <a:rPr lang="en-US" u="sng" dirty="0"/>
              <a:t>watt</a:t>
            </a:r>
            <a:r>
              <a:rPr lang="en-US" dirty="0"/>
              <a:t> per steradian” </a:t>
            </a:r>
          </a:p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candela is defined in terms of other basic standards (kilogram, meter, 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12772FE-F286-E542-8282-7F83AFD5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08" y="3631376"/>
            <a:ext cx="320802" cy="31851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6833CAD1-0663-2942-9184-81844078A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07" y="3631376"/>
            <a:ext cx="320802" cy="318516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CF39A233-CBB4-134B-87D8-207A1C80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006" y="3631376"/>
            <a:ext cx="320802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Luminosity (Light)—Candela </a:t>
            </a:r>
            <a:r>
              <a:rPr lang="en-US" sz="2400" dirty="0">
                <a:solidFill>
                  <a:schemeClr val="bg1"/>
                </a:solidFill>
              </a:rPr>
              <a:t>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521481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At present the candela can only be measured to within one part in a thousand (0.1%)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Improved measurement techniques will result into a more precise value for the candela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3600" i="1" dirty="0"/>
              <a:t>…but the phenomenon on which the candela  is based remains constant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email.png">
            <a:extLst>
              <a:ext uri="{FF2B5EF4-FFF2-40B4-BE49-F238E27FC236}">
                <a16:creationId xmlns:a16="http://schemas.microsoft.com/office/drawing/2014/main" id="{AD0B4D49-7697-A84F-9C25-6A858A2C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12" y="4863719"/>
            <a:ext cx="1790954" cy="20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Mole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95BFA-89F8-284E-B169-816ACD3D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2098174"/>
            <a:ext cx="5549900" cy="402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742D4-7368-1341-9ECF-9945C0643FDA}"/>
              </a:ext>
            </a:extLst>
          </p:cNvPr>
          <p:cNvSpPr txBox="1"/>
          <p:nvPr/>
        </p:nvSpPr>
        <p:spPr>
          <a:xfrm>
            <a:off x="2947738" y="7339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866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Mole—Amount of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Symbol </a:t>
            </a:r>
            <a:r>
              <a:rPr lang="en-US" sz="5000" b="1" dirty="0"/>
              <a:t>mol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Old Definition:</a:t>
            </a:r>
            <a:r>
              <a:rPr lang="en-US" sz="3600" dirty="0"/>
              <a:t> </a:t>
            </a:r>
            <a:r>
              <a:rPr lang="en-US" dirty="0"/>
              <a:t>amount of substance containing as many atoms or molecules as there are atoms in 0.012 kg of carbon-12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Challenge:  How do you determine the number atoms in 0.012 kg of </a:t>
            </a:r>
            <a:r>
              <a:rPr lang="en-US" baseline="30000" dirty="0"/>
              <a:t>12</a:t>
            </a:r>
            <a:r>
              <a:rPr lang="en-US" dirty="0"/>
              <a:t>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7597CDC2-C83D-EA4D-B691-C7198D55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54" y="3632673"/>
            <a:ext cx="320802" cy="318516"/>
          </a:xfrm>
          <a:prstGeom prst="rect">
            <a:avLst/>
          </a:prstGeom>
        </p:spPr>
      </p:pic>
      <p:pic>
        <p:nvPicPr>
          <p:cNvPr id="9" name="Picture 8" descr="email.png">
            <a:extLst>
              <a:ext uri="{FF2B5EF4-FFF2-40B4-BE49-F238E27FC236}">
                <a16:creationId xmlns:a16="http://schemas.microsoft.com/office/drawing/2014/main" id="{AC949DD1-971A-D449-8C6D-402E2AA00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75" y="5013960"/>
            <a:ext cx="162814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Amount of Substance—The Mole </a:t>
            </a:r>
            <a:r>
              <a:rPr lang="en-US" sz="2400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" y="1600200"/>
            <a:ext cx="8432800" cy="49831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Current standard based on Planck’s constant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effort of several international groups working on a 1 kg sphere of </a:t>
            </a:r>
            <a:r>
              <a:rPr lang="en-US" sz="2800" baseline="30000" dirty="0"/>
              <a:t>28</a:t>
            </a:r>
            <a:r>
              <a:rPr lang="en-US" sz="2800" dirty="0"/>
              <a:t>Si using…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Mass spectrometry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Interferometric measurements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X-ray crystallography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Avogadro’s Constant (N</a:t>
            </a:r>
            <a:r>
              <a:rPr lang="en-US" sz="2800" baseline="-25000" dirty="0"/>
              <a:t>A</a:t>
            </a:r>
            <a:r>
              <a:rPr lang="en-US" sz="2800" dirty="0"/>
              <a:t>): 6.02214076 x 10</a:t>
            </a:r>
            <a:r>
              <a:rPr lang="en-US" sz="2800" baseline="30000" dirty="0"/>
              <a:t>23</a:t>
            </a:r>
            <a:r>
              <a:rPr lang="en-US" sz="2800" dirty="0"/>
              <a:t>               (± 0.00000018 x 10</a:t>
            </a:r>
            <a:r>
              <a:rPr lang="en-US" sz="2800" baseline="30000" dirty="0"/>
              <a:t>23</a:t>
            </a:r>
            <a:r>
              <a:rPr lang="en-US" sz="2800" dirty="0"/>
              <a:t>) atoms or molecules/mole*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References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35</a:t>
            </a:fld>
            <a:endParaRPr lang="en-US" dirty="0"/>
          </a:p>
        </p:txBody>
      </p:sp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A6F704BF-3E2E-B243-967E-A61D2A19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922" y="5711859"/>
            <a:ext cx="320802" cy="318516"/>
          </a:xfrm>
          <a:prstGeom prst="rect">
            <a:avLst/>
          </a:prstGeom>
        </p:spPr>
      </p:pic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4024C99A-A926-6D42-8B43-92630160B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45" y="5710353"/>
            <a:ext cx="320802" cy="318516"/>
          </a:xfrm>
          <a:prstGeom prst="rect">
            <a:avLst/>
          </a:prstGeom>
        </p:spPr>
      </p:pic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727E0242-B030-D14D-9A81-AD7BA08E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26" y="5708847"/>
            <a:ext cx="320802" cy="318516"/>
          </a:xfrm>
          <a:prstGeom prst="rect">
            <a:avLst/>
          </a:prstGeom>
        </p:spPr>
      </p:pic>
      <p:pic>
        <p:nvPicPr>
          <p:cNvPr id="18" name="Picture 17">
            <a:hlinkClick r:id="rId7"/>
            <a:extLst>
              <a:ext uri="{FF2B5EF4-FFF2-40B4-BE49-F238E27FC236}">
                <a16:creationId xmlns:a16="http://schemas.microsoft.com/office/drawing/2014/main" id="{D10F2A5B-C9DF-8249-828F-A7053DA4C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93" y="5708847"/>
            <a:ext cx="320802" cy="31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164D4-43C6-314E-9E93-89C87213D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2386" y="5449253"/>
            <a:ext cx="1500505" cy="87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4A147-DF79-F049-9AAB-4753C2DF15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869" y="2564100"/>
            <a:ext cx="3031490" cy="206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0647E-98F2-6842-BF00-49592C295459}"/>
              </a:ext>
            </a:extLst>
          </p:cNvPr>
          <p:cNvSpPr txBox="1"/>
          <p:nvPr/>
        </p:nvSpPr>
        <p:spPr>
          <a:xfrm>
            <a:off x="5734083" y="3622264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$3.2 M</a:t>
            </a:r>
          </a:p>
        </p:txBody>
      </p:sp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B4584E3A-E62A-744D-8292-C54008B0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45" y="2564100"/>
            <a:ext cx="320802" cy="318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91E3AD-D751-504C-B55A-0E59EAF92044}"/>
              </a:ext>
            </a:extLst>
          </p:cNvPr>
          <p:cNvSpPr txBox="1"/>
          <p:nvPr/>
        </p:nvSpPr>
        <p:spPr>
          <a:xfrm>
            <a:off x="5338908" y="627899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1 mol </a:t>
            </a:r>
            <a:r>
              <a:rPr lang="en-US" baseline="30000" dirty="0"/>
              <a:t>28</a:t>
            </a:r>
            <a:r>
              <a:rPr lang="en-US" dirty="0"/>
              <a:t>Si = 27.9769265325 g</a:t>
            </a:r>
          </a:p>
        </p:txBody>
      </p:sp>
    </p:spTree>
    <p:extLst>
      <p:ext uri="{BB962C8B-B14F-4D97-AF65-F5344CB8AC3E}">
        <p14:creationId xmlns:p14="http://schemas.microsoft.com/office/powerpoint/2010/main" val="38185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099" name="Picture 4" descr="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13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3EAD18-490F-1948-B84C-1B89BE9F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56"/>
            <a:ext cx="9144000" cy="5875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B2796-7E06-0B46-941E-A7D8E54E6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83" y="85342"/>
            <a:ext cx="1244600" cy="482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E1088-502B-4C4C-B67E-BEEA0C4DA51F}"/>
              </a:ext>
            </a:extLst>
          </p:cNvPr>
          <p:cNvSpPr txBox="1"/>
          <p:nvPr/>
        </p:nvSpPr>
        <p:spPr>
          <a:xfrm>
            <a:off x="199966" y="5061553"/>
            <a:ext cx="3480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18.015 grams water (H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O) </a:t>
            </a:r>
          </a:p>
          <a:p>
            <a:r>
              <a:rPr lang="en-US" sz="2400" dirty="0">
                <a:solidFill>
                  <a:schemeClr val="bg1"/>
                </a:solidFill>
              </a:rPr>
              <a:t>6.022 x 10</a:t>
            </a:r>
            <a:r>
              <a:rPr lang="en-US" sz="2400" baseline="30000" dirty="0">
                <a:solidFill>
                  <a:schemeClr val="bg1"/>
                </a:solidFill>
              </a:rPr>
              <a:t>23</a:t>
            </a:r>
            <a:r>
              <a:rPr lang="en-US" sz="2400" dirty="0">
                <a:solidFill>
                  <a:schemeClr val="bg1"/>
                </a:solidFill>
              </a:rPr>
              <a:t> molecules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622E5-9FF9-D747-B5FC-336665572134}"/>
              </a:ext>
            </a:extLst>
          </p:cNvPr>
          <p:cNvSpPr txBox="1"/>
          <p:nvPr/>
        </p:nvSpPr>
        <p:spPr>
          <a:xfrm>
            <a:off x="176183" y="2296077"/>
            <a:ext cx="620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itchFamily="2" charset="2"/>
              </a:rPr>
              <a:t>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90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9" y="1502092"/>
            <a:ext cx="8423673" cy="49593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 Units, basic information (a 4-minute video)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Recommended CODATA values for physical constants*</a:t>
            </a:r>
          </a:p>
          <a:p>
            <a:r>
              <a:rPr lang="en-US" sz="2800" dirty="0"/>
              <a:t>NIST: The International System of Units (SI) [2019]</a:t>
            </a:r>
          </a:p>
          <a:p>
            <a:r>
              <a:rPr lang="en-US" sz="2800" dirty="0"/>
              <a:t>Wikipedia: 2019 Redefinition of the SI Base Units</a:t>
            </a:r>
          </a:p>
          <a:p>
            <a:r>
              <a:rPr lang="en-US" sz="2800" dirty="0"/>
              <a:t>NIST:  Redefining the World’s Measurement System</a:t>
            </a:r>
          </a:p>
          <a:p>
            <a:r>
              <a:rPr lang="en-US" sz="2800" dirty="0"/>
              <a:t>Some YouTube Videos: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New definitions for SI units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SI System | What Changes in 2019?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The kg is dead, long live the kg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Voting on the new SI Units </a:t>
            </a:r>
          </a:p>
          <a:p>
            <a:endParaRPr lang="en-US" sz="2800" dirty="0"/>
          </a:p>
        </p:txBody>
      </p:sp>
      <p:pic>
        <p:nvPicPr>
          <p:cNvPr id="5" name="Picture 4" descr="mai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4" y="4516136"/>
            <a:ext cx="1824516" cy="2341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B8992-B741-7F49-B5B6-3CA1256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DF1F63D6-4ED5-5246-ACE8-1557A78F6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903" y="2086737"/>
            <a:ext cx="320802" cy="318516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0103515C-C202-7344-BB10-4DB87C3FF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753" y="5890196"/>
            <a:ext cx="320802" cy="318516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A74E805A-09A6-5445-8ECB-C2B00551E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731" y="1568545"/>
            <a:ext cx="320802" cy="318516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730A9044-D8D4-0648-AB55-93CDDB49A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248" y="5464874"/>
            <a:ext cx="320802" cy="318516"/>
          </a:xfrm>
          <a:prstGeom prst="rect">
            <a:avLst/>
          </a:prstGeom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A83BC72A-B37A-A34F-899A-75347016C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368" y="5016667"/>
            <a:ext cx="320802" cy="318516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4EC3C46-6986-5B42-A226-476958EEC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023" y="4570635"/>
            <a:ext cx="320802" cy="318516"/>
          </a:xfrm>
          <a:prstGeom prst="rect">
            <a:avLst/>
          </a:prstGeom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520D1153-BD61-5549-864E-BCF7CDEC2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171" y="3614770"/>
            <a:ext cx="320802" cy="318516"/>
          </a:xfrm>
          <a:prstGeom prst="rect">
            <a:avLst/>
          </a:prstGeom>
        </p:spPr>
      </p:pic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1C4B046A-CF1A-C641-B951-F4A03388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977" y="3104606"/>
            <a:ext cx="320802" cy="318516"/>
          </a:xfrm>
          <a:prstGeom prst="rect">
            <a:avLst/>
          </a:prstGeom>
        </p:spPr>
      </p:pic>
      <p:pic>
        <p:nvPicPr>
          <p:cNvPr id="15" name="Picture 14">
            <a:hlinkClick r:id="rId13"/>
            <a:extLst>
              <a:ext uri="{FF2B5EF4-FFF2-40B4-BE49-F238E27FC236}">
                <a16:creationId xmlns:a16="http://schemas.microsoft.com/office/drawing/2014/main" id="{7CC7B62B-9CB5-0D4D-87E0-CBFA97377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994" y="2609326"/>
            <a:ext cx="320802" cy="318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789E48-373E-F248-8FB4-2B510E6AB4A2}"/>
              </a:ext>
            </a:extLst>
          </p:cNvPr>
          <p:cNvSpPr txBox="1"/>
          <p:nvPr/>
        </p:nvSpPr>
        <p:spPr>
          <a:xfrm>
            <a:off x="593218" y="640679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1,605 pp.</a:t>
            </a:r>
          </a:p>
        </p:txBody>
      </p:sp>
    </p:spTree>
    <p:extLst>
      <p:ext uri="{BB962C8B-B14F-4D97-AF65-F5344CB8AC3E}">
        <p14:creationId xmlns:p14="http://schemas.microsoft.com/office/powerpoint/2010/main" val="1337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099" name="Picture 4" descr="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7974A-5F45-3E4E-9063-1F6BBE515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72" y="0"/>
            <a:ext cx="72548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16DFA-13A4-1445-BC0C-FEDB9E9A2BA8}"/>
              </a:ext>
            </a:extLst>
          </p:cNvPr>
          <p:cNvSpPr txBox="1"/>
          <p:nvPr/>
        </p:nvSpPr>
        <p:spPr>
          <a:xfrm>
            <a:off x="1206904" y="287875"/>
            <a:ext cx="329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032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92882"/>
            <a:ext cx="7308850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Sciences &amp; Engineering Also Need Standards*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B687-883F-724D-B154-79E3AA7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02012-CCB4-284A-9819-160EDE70B644}"/>
              </a:ext>
            </a:extLst>
          </p:cNvPr>
          <p:cNvSpPr txBox="1"/>
          <p:nvPr/>
        </p:nvSpPr>
        <p:spPr>
          <a:xfrm>
            <a:off x="850900" y="5987018"/>
            <a:ext cx="4464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* For both pure science and applications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AC8AAC-D433-7B49-BD8A-C22263D8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591123"/>
            <a:ext cx="4181475" cy="416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7788E-7F4D-2541-AA97-DC3B5AB2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1617600"/>
            <a:ext cx="5334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6A23C-289A-E04E-AE59-A55473325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991" y="1589532"/>
            <a:ext cx="326545" cy="43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Are Standards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624012"/>
            <a:ext cx="8400288" cy="495935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dirty="0"/>
              <a:t>Standards facilitate innovation in commerce, communications, manufacturing, and science</a:t>
            </a:r>
          </a:p>
          <a:p>
            <a:pPr>
              <a:spcAft>
                <a:spcPts val="800"/>
              </a:spcAft>
            </a:pPr>
            <a:r>
              <a:rPr lang="en-US" dirty="0"/>
              <a:t>Standards have a profound direct and indirect impact on society</a:t>
            </a:r>
          </a:p>
          <a:p>
            <a:pPr>
              <a:spcAft>
                <a:spcPts val="800"/>
              </a:spcAft>
            </a:pPr>
            <a:r>
              <a:rPr lang="en-US" dirty="0"/>
              <a:t>Standards in the sciences—serve as a model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en-US" dirty="0"/>
              <a:t> Standards are established and used internationally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ü"/>
            </a:pPr>
            <a:r>
              <a:rPr lang="en-US" dirty="0"/>
              <a:t> BTW—English is the dominant international language of science and business.  English is a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B8992-B741-7F49-B5B6-3CA12564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Important Historical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88"/>
            <a:ext cx="8229600" cy="3795477"/>
          </a:xfrm>
        </p:spPr>
        <p:txBody>
          <a:bodyPr/>
          <a:lstStyle/>
          <a:p>
            <a:r>
              <a:rPr lang="en-US" sz="3600" b="1" dirty="0"/>
              <a:t>May 20, 2019</a:t>
            </a:r>
          </a:p>
          <a:p>
            <a:r>
              <a:rPr lang="en-US" dirty="0"/>
              <a:t>The seven basic SI* standards were defined in terms of constants based on </a:t>
            </a:r>
            <a:r>
              <a:rPr lang="en-US" u="sng" dirty="0"/>
              <a:t>natural phenomena</a:t>
            </a:r>
          </a:p>
          <a:p>
            <a:pPr>
              <a:spcBef>
                <a:spcPts val="2400"/>
              </a:spcBef>
            </a:pPr>
            <a:r>
              <a:rPr lang="en-US" dirty="0"/>
              <a:t>These seven standards are </a:t>
            </a:r>
            <a:r>
              <a:rPr lang="en-US" u="sng" dirty="0"/>
              <a:t>interrelated</a:t>
            </a:r>
          </a:p>
          <a:p>
            <a:endParaRPr lang="en-US" u="sng" dirty="0"/>
          </a:p>
        </p:txBody>
      </p:sp>
      <p:pic>
        <p:nvPicPr>
          <p:cNvPr id="5" name="Picture 4" descr="mai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91" y="4513275"/>
            <a:ext cx="2571750" cy="23336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1C276-9EA3-FA45-9C3F-482C2AED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31E9083-2D34-894E-8A2B-143411D03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513" y="4011276"/>
            <a:ext cx="320802" cy="31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7C9E91-8299-9C4E-8B74-3C07EC13647E}"/>
              </a:ext>
            </a:extLst>
          </p:cNvPr>
          <p:cNvSpPr txBox="1"/>
          <p:nvPr/>
        </p:nvSpPr>
        <p:spPr>
          <a:xfrm>
            <a:off x="6148991" y="4305408"/>
            <a:ext cx="16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itchFamily="2" charset="2"/>
              </a:rPr>
              <a:t>Active link </a:t>
            </a:r>
            <a:r>
              <a:rPr lang="en-US" sz="2400" dirty="0">
                <a:sym typeface="Wingdings 3" pitchFamily="2" charset="2"/>
              </a:rPr>
              <a:t>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E2019-F880-6246-9299-5F8C5116105C}"/>
              </a:ext>
            </a:extLst>
          </p:cNvPr>
          <p:cNvSpPr txBox="1"/>
          <p:nvPr/>
        </p:nvSpPr>
        <p:spPr>
          <a:xfrm>
            <a:off x="578282" y="5525353"/>
            <a:ext cx="6089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SI comes from </a:t>
            </a:r>
            <a:r>
              <a:rPr lang="en-US" sz="2400" b="1" u="sng" dirty="0"/>
              <a:t>S</a:t>
            </a:r>
            <a:r>
              <a:rPr lang="en-US" sz="2400" dirty="0"/>
              <a:t>ystème </a:t>
            </a:r>
            <a:r>
              <a:rPr lang="en-US" sz="2400" b="1" u="sng" dirty="0"/>
              <a:t>I</a:t>
            </a:r>
            <a:r>
              <a:rPr lang="en-US" sz="2400" dirty="0"/>
              <a:t>nternational d'Unités</a:t>
            </a:r>
          </a:p>
          <a:p>
            <a:r>
              <a:rPr lang="en-US" sz="2400" dirty="0"/>
              <a:t>   aka </a:t>
            </a:r>
            <a:r>
              <a:rPr lang="en-US" sz="2400" b="1" dirty="0"/>
              <a:t>the</a:t>
            </a:r>
            <a:r>
              <a:rPr lang="en-US" sz="2400" dirty="0"/>
              <a:t> </a:t>
            </a:r>
            <a:r>
              <a:rPr lang="en-US" sz="2400" b="1" dirty="0"/>
              <a:t>metric system</a:t>
            </a:r>
          </a:p>
        </p:txBody>
      </p:sp>
    </p:spTree>
    <p:extLst>
      <p:ext uri="{BB962C8B-B14F-4D97-AF65-F5344CB8AC3E}">
        <p14:creationId xmlns:p14="http://schemas.microsoft.com/office/powerpoint/2010/main" val="5245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6387" name="Picture 3" descr="vladstudio_skitrack_1024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12185650" cy="9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Lorrin\Documents\Presentations\OLLI\Presentation at OLLI July 7, 2009; Better Things for Better Living\ALL 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74718"/>
            <a:ext cx="12201525" cy="91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F8AFB-4554-EE44-8547-B7B1838B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51" y="0"/>
            <a:ext cx="534964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E3CDF-84D0-D149-A31C-9DB10F450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814" y="2234112"/>
            <a:ext cx="2931414" cy="386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1293A-C96A-0240-A6CF-DD0FBC4653B9}"/>
              </a:ext>
            </a:extLst>
          </p:cNvPr>
          <p:cNvSpPr txBox="1"/>
          <p:nvPr/>
        </p:nvSpPr>
        <p:spPr>
          <a:xfrm>
            <a:off x="1855470" y="2166594"/>
            <a:ext cx="316176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World Has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Sensational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</a:rPr>
              <a:t>New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Standards!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1445560B-B609-CA48-B10C-F4A45B55FFD4}"/>
              </a:ext>
            </a:extLst>
          </p:cNvPr>
          <p:cNvSpPr/>
          <p:nvPr/>
        </p:nvSpPr>
        <p:spPr>
          <a:xfrm>
            <a:off x="4179915" y="1756836"/>
            <a:ext cx="1257300" cy="612648"/>
          </a:xfrm>
          <a:prstGeom prst="wedgeEllipseCallout">
            <a:avLst>
              <a:gd name="adj1" fmla="val 81636"/>
              <a:gd name="adj2" fmla="val 16863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Wow!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94D18-E913-DD49-82EE-BF1F7167B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629" y="5256317"/>
            <a:ext cx="3044952" cy="6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Little History—Length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9145-CE15-FB49-92EB-D05E2DD6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A6312-B775-9847-958E-9545E4D38881}"/>
              </a:ext>
            </a:extLst>
          </p:cNvPr>
          <p:cNvSpPr txBox="1">
            <a:spLocks/>
          </p:cNvSpPr>
          <p:nvPr/>
        </p:nvSpPr>
        <p:spPr>
          <a:xfrm>
            <a:off x="-39796" y="1827228"/>
            <a:ext cx="8967004" cy="38805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12</a:t>
            </a:r>
            <a:r>
              <a:rPr lang="en-US" sz="3600" baseline="30000" dirty="0"/>
              <a:t>th</a:t>
            </a:r>
            <a:r>
              <a:rPr lang="en-US" sz="3600" dirty="0"/>
              <a:t> century:  1 foot = length of the foot of King Henry 1</a:t>
            </a:r>
            <a:r>
              <a:rPr lang="en-US" sz="3600" baseline="30000" dirty="0"/>
              <a:t>st</a:t>
            </a:r>
            <a:r>
              <a:rPr lang="en-US" sz="3600" dirty="0"/>
              <a:t> of England</a:t>
            </a:r>
          </a:p>
          <a:p>
            <a:endParaRPr lang="en-US" sz="3600" dirty="0"/>
          </a:p>
          <a:p>
            <a:r>
              <a:rPr lang="en-US" sz="3600" dirty="0"/>
              <a:t>14</a:t>
            </a:r>
            <a:r>
              <a:rPr lang="en-US" sz="3600" baseline="30000" dirty="0"/>
              <a:t>th</a:t>
            </a:r>
            <a:r>
              <a:rPr lang="en-US" sz="3600" dirty="0"/>
              <a:t> century:  1 inch = length of three barleycorns, King Edward 2</a:t>
            </a:r>
            <a:r>
              <a:rPr lang="en-US" sz="3600" baseline="30000" dirty="0"/>
              <a:t>nd</a:t>
            </a:r>
            <a:r>
              <a:rPr lang="en-US" sz="3600" dirty="0"/>
              <a:t>  of England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45EFD-577E-0646-ABF1-B2C37BC5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904" y="4812846"/>
            <a:ext cx="2197100" cy="185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689DA-37BA-4E45-893E-B90C10C0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37" y="2505538"/>
            <a:ext cx="1879600" cy="109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9A3727-A053-6946-BA2B-17EEF2E505BA}"/>
              </a:ext>
            </a:extLst>
          </p:cNvPr>
          <p:cNvSpPr txBox="1"/>
          <p:nvPr/>
        </p:nvSpPr>
        <p:spPr>
          <a:xfrm>
            <a:off x="2456543" y="3287705"/>
            <a:ext cx="288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 Note the king’s flat feet  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591CA-0617-D945-94F7-B4613BF63456}"/>
              </a:ext>
            </a:extLst>
          </p:cNvPr>
          <p:cNvSpPr txBox="1"/>
          <p:nvPr/>
        </p:nvSpPr>
        <p:spPr>
          <a:xfrm>
            <a:off x="374981" y="5639398"/>
            <a:ext cx="472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 to </a:t>
            </a:r>
            <a:r>
              <a:rPr lang="en-US" b="1" dirty="0" err="1"/>
              <a:t>barlycorns</a:t>
            </a:r>
            <a:r>
              <a:rPr lang="en-US" b="1" dirty="0"/>
              <a:t> and king’s feet after BREXIT?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9145-CE15-FB49-92EB-D05E2DD6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BAB-91A8-3543-9486-6EDB3711DCF1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3C3C1-940C-D64D-8F91-ABCED09C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66" y="1561781"/>
            <a:ext cx="4968240" cy="3101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28A153-39A4-B743-A30E-4B97450D1024}"/>
              </a:ext>
            </a:extLst>
          </p:cNvPr>
          <p:cNvSpPr txBox="1"/>
          <p:nvPr/>
        </p:nvSpPr>
        <p:spPr>
          <a:xfrm>
            <a:off x="364201" y="4715698"/>
            <a:ext cx="809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Our pound is derived from the Roman unit of weight, the libra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10257-6612-AA45-AB2E-7C33852DE109}"/>
              </a:ext>
            </a:extLst>
          </p:cNvPr>
          <p:cNvSpPr txBox="1"/>
          <p:nvPr/>
        </p:nvSpPr>
        <p:spPr>
          <a:xfrm>
            <a:off x="411778" y="5229940"/>
            <a:ext cx="46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avoirdupois pound = 453.59237 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12AFC-E946-A647-9B30-174260818122}"/>
              </a:ext>
            </a:extLst>
          </p:cNvPr>
          <p:cNvSpPr txBox="1"/>
          <p:nvPr/>
        </p:nvSpPr>
        <p:spPr>
          <a:xfrm>
            <a:off x="6597064" y="5160693"/>
            <a:ext cx="1767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/>
              <a:t>L</a:t>
            </a:r>
            <a:r>
              <a:rPr lang="en-US" sz="6000" b="1" dirty="0" err="1"/>
              <a:t>i</a:t>
            </a:r>
            <a:r>
              <a:rPr lang="en-US" sz="6000" b="1" u="sng" dirty="0" err="1"/>
              <a:t>B</a:t>
            </a:r>
            <a:r>
              <a:rPr lang="en-US" sz="6000" b="1" dirty="0" err="1"/>
              <a:t>ra</a:t>
            </a:r>
            <a:endParaRPr lang="en-US" sz="6000" dirty="0"/>
          </a:p>
        </p:txBody>
      </p:sp>
      <p:sp>
        <p:nvSpPr>
          <p:cNvPr id="17" name="Alternate Process 16">
            <a:extLst>
              <a:ext uri="{FF2B5EF4-FFF2-40B4-BE49-F238E27FC236}">
                <a16:creationId xmlns:a16="http://schemas.microsoft.com/office/drawing/2014/main" id="{A8855206-8089-434A-ADB8-488F69A414BD}"/>
              </a:ext>
            </a:extLst>
          </p:cNvPr>
          <p:cNvSpPr/>
          <p:nvPr/>
        </p:nvSpPr>
        <p:spPr>
          <a:xfrm>
            <a:off x="5111843" y="4138317"/>
            <a:ext cx="1541622" cy="366894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83DA5-5A6E-274E-8698-A9C0CEDBB512}"/>
              </a:ext>
            </a:extLst>
          </p:cNvPr>
          <p:cNvSpPr txBox="1"/>
          <p:nvPr/>
        </p:nvSpPr>
        <p:spPr>
          <a:xfrm>
            <a:off x="3059340" y="557184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0.45359237 kg</a:t>
            </a:r>
          </a:p>
        </p:txBody>
      </p:sp>
    </p:spTree>
    <p:extLst>
      <p:ext uri="{BB962C8B-B14F-4D97-AF65-F5344CB8AC3E}">
        <p14:creationId xmlns:p14="http://schemas.microsoft.com/office/powerpoint/2010/main" val="25665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Business04</Template>
  <TotalTime>3106</TotalTime>
  <Words>2290</Words>
  <Application>Microsoft Macintosh PowerPoint</Application>
  <PresentationFormat>On-screen Show (4:3)</PresentationFormat>
  <Paragraphs>354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Office Theme</vt:lpstr>
      <vt:lpstr>SI Units—Who Cares? (Why Does It Matter?)</vt:lpstr>
      <vt:lpstr>Being Forthright</vt:lpstr>
      <vt:lpstr>Imagine…</vt:lpstr>
      <vt:lpstr>The Sciences &amp; Engineering Also Need Standards*</vt:lpstr>
      <vt:lpstr>Why Are Standards Important?</vt:lpstr>
      <vt:lpstr>An Important Historical Event</vt:lpstr>
      <vt:lpstr>PowerPoint Presentation</vt:lpstr>
      <vt:lpstr>A Little History—Length</vt:lpstr>
      <vt:lpstr>Weight</vt:lpstr>
      <vt:lpstr>Difference Between Weight and Mass</vt:lpstr>
      <vt:lpstr>A Little Strangeness</vt:lpstr>
      <vt:lpstr>Three Systems of Measurement</vt:lpstr>
      <vt:lpstr>Who Uses What?</vt:lpstr>
      <vt:lpstr>Who Uses What?</vt:lpstr>
      <vt:lpstr>Use of the Metric System in the U.S.</vt:lpstr>
      <vt:lpstr>The Mendenhall Order of 1893</vt:lpstr>
      <vt:lpstr>What are the Seven Basic SI Units of Measurement?</vt:lpstr>
      <vt:lpstr>Length—The Meter</vt:lpstr>
      <vt:lpstr>Time—The Second</vt:lpstr>
      <vt:lpstr>Time—The Second (cont.)</vt:lpstr>
      <vt:lpstr>PowerPoint Presentation</vt:lpstr>
      <vt:lpstr>Mass—The Kilogram</vt:lpstr>
      <vt:lpstr>PowerPoint Presentation</vt:lpstr>
      <vt:lpstr>Temperature—Kelvin</vt:lpstr>
      <vt:lpstr>Temperature—Kelvin (cont.)</vt:lpstr>
      <vt:lpstr>LED Light Bulbs and °K </vt:lpstr>
      <vt:lpstr>Electrical Current—The Ampere</vt:lpstr>
      <vt:lpstr>Electrical Current—The Ampere (cont.)</vt:lpstr>
      <vt:lpstr>Luminosity (Light)—Candela </vt:lpstr>
      <vt:lpstr>PowerPoint Presentation</vt:lpstr>
      <vt:lpstr>Luminosity (Light)—Candela (cont.) </vt:lpstr>
      <vt:lpstr>Luminosity (Light)—Candela (cont.) </vt:lpstr>
      <vt:lpstr>The Mole</vt:lpstr>
      <vt:lpstr>The Mole—Amount of Substance</vt:lpstr>
      <vt:lpstr>Amount of Substance—The Mole (cont.)</vt:lpstr>
      <vt:lpstr>PowerPoint Presentation</vt:lpstr>
      <vt:lpstr>Additional 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Template</dc:title>
  <dc:subject/>
  <dc:creator>Lorrin garson</dc:creator>
  <cp:keywords>PPT Template</cp:keywords>
  <dc:description>ThemePick Studio</dc:description>
  <cp:lastModifiedBy>Lorrin garson</cp:lastModifiedBy>
  <cp:revision>459</cp:revision>
  <dcterms:created xsi:type="dcterms:W3CDTF">2017-05-06T16:11:52Z</dcterms:created>
  <dcterms:modified xsi:type="dcterms:W3CDTF">2020-03-21T13:03:56Z</dcterms:modified>
  <cp:category/>
</cp:coreProperties>
</file>